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2" r:id="rId2"/>
    <p:sldId id="264" r:id="rId3"/>
    <p:sldId id="266" r:id="rId4"/>
    <p:sldId id="260" r:id="rId5"/>
    <p:sldId id="261" r:id="rId6"/>
    <p:sldId id="265" r:id="rId7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0E4A-23F9-428A-88BA-90333023AD5C}" type="datetimeFigureOut">
              <a:rPr lang="it-IT" smtClean="0"/>
              <a:t>26/10/2020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3FC2-88D1-47F9-A693-E4FEDC2372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816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0E4A-23F9-428A-88BA-90333023AD5C}" type="datetimeFigureOut">
              <a:rPr lang="it-IT" smtClean="0"/>
              <a:t>26/10/2020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3FC2-88D1-47F9-A693-E4FEDC2372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672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0E4A-23F9-428A-88BA-90333023AD5C}" type="datetimeFigureOut">
              <a:rPr lang="it-IT" smtClean="0"/>
              <a:t>26/10/2020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3FC2-88D1-47F9-A693-E4FEDC2372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22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0E4A-23F9-428A-88BA-90333023AD5C}" type="datetimeFigureOut">
              <a:rPr lang="it-IT" smtClean="0"/>
              <a:t>26/10/2020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3FC2-88D1-47F9-A693-E4FEDC2372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115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0E4A-23F9-428A-88BA-90333023AD5C}" type="datetimeFigureOut">
              <a:rPr lang="it-IT" smtClean="0"/>
              <a:t>26/10/2020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3FC2-88D1-47F9-A693-E4FEDC2372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49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0E4A-23F9-428A-88BA-90333023AD5C}" type="datetimeFigureOut">
              <a:rPr lang="it-IT" smtClean="0"/>
              <a:t>26/10/2020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3FC2-88D1-47F9-A693-E4FEDC2372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44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0E4A-23F9-428A-88BA-90333023AD5C}" type="datetimeFigureOut">
              <a:rPr lang="it-IT" smtClean="0"/>
              <a:t>26/10/2020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3FC2-88D1-47F9-A693-E4FEDC2372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938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0E4A-23F9-428A-88BA-90333023AD5C}" type="datetimeFigureOut">
              <a:rPr lang="it-IT" smtClean="0"/>
              <a:t>26/10/2020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3FC2-88D1-47F9-A693-E4FEDC2372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464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0E4A-23F9-428A-88BA-90333023AD5C}" type="datetimeFigureOut">
              <a:rPr lang="it-IT" smtClean="0"/>
              <a:t>26/10/2020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3FC2-88D1-47F9-A693-E4FEDC2372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484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0E4A-23F9-428A-88BA-90333023AD5C}" type="datetimeFigureOut">
              <a:rPr lang="it-IT" smtClean="0"/>
              <a:t>26/10/2020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3FC2-88D1-47F9-A693-E4FEDC2372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225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0E4A-23F9-428A-88BA-90333023AD5C}" type="datetimeFigureOut">
              <a:rPr lang="it-IT" smtClean="0"/>
              <a:t>26/10/2020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3FC2-88D1-47F9-A693-E4FEDC2372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578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0E4A-23F9-428A-88BA-90333023AD5C}" type="datetimeFigureOut">
              <a:rPr lang="it-IT" smtClean="0"/>
              <a:t>26/10/2020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3FC2-88D1-47F9-A693-E4FEDC2372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664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svg"/><Relationship Id="rId7" Type="http://schemas.openxmlformats.org/officeDocument/2006/relationships/image" Target="../media/image2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512A2619-B303-479B-9324-6DAD22601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40"/>
          <a:stretch/>
        </p:blipFill>
        <p:spPr>
          <a:xfrm>
            <a:off x="1" y="0"/>
            <a:ext cx="6857999" cy="990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16CDDD-637B-4936-B606-78A9A29D9A01}"/>
              </a:ext>
            </a:extLst>
          </p:cNvPr>
          <p:cNvSpPr txBox="1"/>
          <p:nvPr/>
        </p:nvSpPr>
        <p:spPr>
          <a:xfrm>
            <a:off x="0" y="8194914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200" b="1" dirty="0">
                <a:solidFill>
                  <a:srgbClr val="0B4B7F"/>
                </a:solidFill>
              </a:rPr>
              <a:t>UN UNICO GESTIONALE CHE INTEGRA </a:t>
            </a:r>
          </a:p>
          <a:p>
            <a:pPr algn="ctr"/>
            <a:r>
              <a:rPr lang="it-IT" sz="2200" b="1" dirty="0">
                <a:solidFill>
                  <a:srgbClr val="0B4B7F"/>
                </a:solidFill>
              </a:rPr>
              <a:t>TUTTI I PROCESSI DI BUSINESS DELLA TUA AZIENDA</a:t>
            </a:r>
          </a:p>
          <a:p>
            <a:pPr algn="ctr"/>
            <a:endParaRPr lang="it-IT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668A9E-22DB-4762-8CC4-1C6891D55C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r="15022" b="33737"/>
          <a:stretch/>
        </p:blipFill>
        <p:spPr>
          <a:xfrm>
            <a:off x="2398531" y="7310956"/>
            <a:ext cx="2060938" cy="1238843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3533F05C-9DB1-427D-B956-4E61F516A027}"/>
              </a:ext>
            </a:extLst>
          </p:cNvPr>
          <p:cNvSpPr/>
          <p:nvPr/>
        </p:nvSpPr>
        <p:spPr>
          <a:xfrm>
            <a:off x="5177482" y="84409"/>
            <a:ext cx="168051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952" dirty="0">
                <a:solidFill>
                  <a:srgbClr val="0B4B7F"/>
                </a:solidFill>
                <a:latin typeface="Trebuchet MS" pitchFamily="34" charset="0"/>
              </a:rPr>
              <a:t>www.platinumdata.it</a:t>
            </a:r>
            <a:endParaRPr lang="it-IT" sz="952" dirty="0">
              <a:solidFill>
                <a:srgbClr val="0B4B7F"/>
              </a:solidFill>
            </a:endParaRPr>
          </a:p>
          <a:p>
            <a:pPr fontAlgn="base"/>
            <a:endParaRPr lang="it-IT" sz="952" dirty="0">
              <a:solidFill>
                <a:srgbClr val="0B4B7F"/>
              </a:solidFill>
            </a:endParaRP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1DF18FB7-83C8-46D2-93A9-E3AA501FF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0" y="6191321"/>
            <a:ext cx="5159358" cy="15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8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55EA975-6B4C-4501-ABC8-2A322E7E0DBA}"/>
              </a:ext>
            </a:extLst>
          </p:cNvPr>
          <p:cNvSpPr txBox="1"/>
          <p:nvPr/>
        </p:nvSpPr>
        <p:spPr>
          <a:xfrm>
            <a:off x="0" y="666860"/>
            <a:ext cx="6858000" cy="10387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F92E2AEF-83E6-4450-879D-B8A6DDA235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82586">
            <a:off x="-835685" y="1101201"/>
            <a:ext cx="9462322" cy="9462322"/>
          </a:xfrm>
          <a:prstGeom prst="rect">
            <a:avLst/>
          </a:prstGeom>
        </p:spPr>
      </p:pic>
      <p:sp>
        <p:nvSpPr>
          <p:cNvPr id="59" name="Rectangle 68">
            <a:extLst>
              <a:ext uri="{FF2B5EF4-FFF2-40B4-BE49-F238E27FC236}">
                <a16:creationId xmlns:a16="http://schemas.microsoft.com/office/drawing/2014/main" id="{6440C224-58E4-4548-A905-5BB6EFD4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00434" y="2909760"/>
            <a:ext cx="18273010" cy="17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490" dirty="0">
              <a:latin typeface="Arial" panose="020B0604020202020204" pitchFamily="34" charset="0"/>
            </a:endParaRPr>
          </a:p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490" dirty="0">
              <a:latin typeface="Arial" panose="020B0604020202020204" pitchFamily="34" charset="0"/>
            </a:endParaRPr>
          </a:p>
        </p:txBody>
      </p:sp>
      <p:sp>
        <p:nvSpPr>
          <p:cNvPr id="60" name="Rectangle 69">
            <a:extLst>
              <a:ext uri="{FF2B5EF4-FFF2-40B4-BE49-F238E27FC236}">
                <a16:creationId xmlns:a16="http://schemas.microsoft.com/office/drawing/2014/main" id="{6D76D3A8-B431-453D-9DF3-EF4255383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6100" y="2930909"/>
            <a:ext cx="18273010" cy="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36" dirty="0"/>
          </a:p>
        </p:txBody>
      </p:sp>
      <p:sp>
        <p:nvSpPr>
          <p:cNvPr id="65" name="Casella di testo 10">
            <a:extLst>
              <a:ext uri="{FF2B5EF4-FFF2-40B4-BE49-F238E27FC236}">
                <a16:creationId xmlns:a16="http://schemas.microsoft.com/office/drawing/2014/main" id="{174BDB59-E125-46C4-BA01-801749C1D0D3}"/>
              </a:ext>
            </a:extLst>
          </p:cNvPr>
          <p:cNvSpPr txBox="1"/>
          <p:nvPr/>
        </p:nvSpPr>
        <p:spPr>
          <a:xfrm rot="21576279">
            <a:off x="1729466" y="2902936"/>
            <a:ext cx="2950210" cy="6643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24885" tIns="12442" rIns="24885" bIns="1244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218"/>
              </a:spcAft>
            </a:pPr>
            <a:r>
              <a:rPr lang="it-IT" sz="1200" b="1" dirty="0">
                <a:solidFill>
                  <a:srgbClr val="0B4B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Facile, intuitivo e graficamente evoluto</a:t>
            </a:r>
          </a:p>
        </p:txBody>
      </p:sp>
      <p:pic>
        <p:nvPicPr>
          <p:cNvPr id="68" name="Immagine 67">
            <a:extLst>
              <a:ext uri="{FF2B5EF4-FFF2-40B4-BE49-F238E27FC236}">
                <a16:creationId xmlns:a16="http://schemas.microsoft.com/office/drawing/2014/main" id="{C691F683-CDE8-4011-97A7-D732CFBDA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59" y="1818950"/>
            <a:ext cx="1958615" cy="127145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D5E83ECB-E88D-410A-82F8-7A4786EBD5F2}"/>
              </a:ext>
            </a:extLst>
          </p:cNvPr>
          <p:cNvSpPr txBox="1"/>
          <p:nvPr/>
        </p:nvSpPr>
        <p:spPr>
          <a:xfrm>
            <a:off x="430266" y="969617"/>
            <a:ext cx="6090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B4B7F"/>
                </a:solidFill>
              </a:rPr>
              <a:t>                            </a:t>
            </a:r>
            <a:r>
              <a:rPr lang="it-IT" sz="2000" b="1" dirty="0">
                <a:solidFill>
                  <a:srgbClr val="0B4B7F"/>
                </a:solidFill>
              </a:rPr>
              <a:t>PERCHE’ SCEGLIERE</a:t>
            </a:r>
          </a:p>
        </p:txBody>
      </p:sp>
      <p:sp>
        <p:nvSpPr>
          <p:cNvPr id="70" name="Casella di testo 11">
            <a:extLst>
              <a:ext uri="{FF2B5EF4-FFF2-40B4-BE49-F238E27FC236}">
                <a16:creationId xmlns:a16="http://schemas.microsoft.com/office/drawing/2014/main" id="{8A66C655-6114-4BAA-896E-831C1466AE19}"/>
              </a:ext>
            </a:extLst>
          </p:cNvPr>
          <p:cNvSpPr txBox="1"/>
          <p:nvPr/>
        </p:nvSpPr>
        <p:spPr>
          <a:xfrm rot="21576279">
            <a:off x="1728829" y="3723760"/>
            <a:ext cx="3709544" cy="482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24885" tIns="12442" rIns="24885" bIns="1244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218"/>
              </a:spcAft>
              <a:defRPr sz="1500" b="1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1200" dirty="0">
                <a:solidFill>
                  <a:srgbClr val="0B4B7F"/>
                </a:solidFill>
              </a:rPr>
              <a:t>Gestisce in modo integrato tutti i processi aziendali</a:t>
            </a:r>
          </a:p>
        </p:txBody>
      </p:sp>
      <p:sp>
        <p:nvSpPr>
          <p:cNvPr id="72" name="Casella di testo 12">
            <a:extLst>
              <a:ext uri="{FF2B5EF4-FFF2-40B4-BE49-F238E27FC236}">
                <a16:creationId xmlns:a16="http://schemas.microsoft.com/office/drawing/2014/main" id="{88835DCF-D077-4E8F-9F3D-9D470665EDE8}"/>
              </a:ext>
            </a:extLst>
          </p:cNvPr>
          <p:cNvSpPr txBox="1"/>
          <p:nvPr/>
        </p:nvSpPr>
        <p:spPr>
          <a:xfrm rot="21576279">
            <a:off x="1728358" y="4609189"/>
            <a:ext cx="3299193" cy="3448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24885" tIns="12442" rIns="24885" bIns="1244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218"/>
              </a:spcAft>
              <a:defRPr sz="1500" b="1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1200" dirty="0">
                <a:solidFill>
                  <a:srgbClr val="0B4B7F"/>
                </a:solidFill>
              </a:rPr>
              <a:t>È integrabile con altri software</a:t>
            </a:r>
          </a:p>
        </p:txBody>
      </p:sp>
      <p:sp>
        <p:nvSpPr>
          <p:cNvPr id="73" name="Casella di testo 13">
            <a:extLst>
              <a:ext uri="{FF2B5EF4-FFF2-40B4-BE49-F238E27FC236}">
                <a16:creationId xmlns:a16="http://schemas.microsoft.com/office/drawing/2014/main" id="{CE981AE8-0AE1-4DC2-BDB8-D7ADD4791BF4}"/>
              </a:ext>
            </a:extLst>
          </p:cNvPr>
          <p:cNvSpPr txBox="1"/>
          <p:nvPr/>
        </p:nvSpPr>
        <p:spPr>
          <a:xfrm rot="21576279">
            <a:off x="1727527" y="5421356"/>
            <a:ext cx="3299429" cy="517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24885" tIns="12442" rIns="24885" bIns="1244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218"/>
              </a:spcAft>
              <a:defRPr sz="1500" b="1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1200" dirty="0">
                <a:solidFill>
                  <a:srgbClr val="0B4B7F"/>
                </a:solidFill>
              </a:rPr>
              <a:t>Propone procedure automatizzate e personalizzabili</a:t>
            </a:r>
          </a:p>
        </p:txBody>
      </p:sp>
      <p:sp>
        <p:nvSpPr>
          <p:cNvPr id="74" name="Casella di testo 14">
            <a:extLst>
              <a:ext uri="{FF2B5EF4-FFF2-40B4-BE49-F238E27FC236}">
                <a16:creationId xmlns:a16="http://schemas.microsoft.com/office/drawing/2014/main" id="{F868B7E3-11EE-4532-A37A-2D1AB5134F8B}"/>
              </a:ext>
            </a:extLst>
          </p:cNvPr>
          <p:cNvSpPr txBox="1"/>
          <p:nvPr/>
        </p:nvSpPr>
        <p:spPr>
          <a:xfrm rot="21576279">
            <a:off x="1742044" y="6351116"/>
            <a:ext cx="2950210" cy="3448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24885" tIns="12442" rIns="24885" bIns="1244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218"/>
              </a:spcAft>
              <a:defRPr sz="1500" b="1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1200" dirty="0">
                <a:solidFill>
                  <a:srgbClr val="0B4B7F"/>
                </a:solidFill>
              </a:rPr>
              <a:t>Garantisce la sicurezza dei dati</a:t>
            </a:r>
          </a:p>
        </p:txBody>
      </p:sp>
      <p:sp>
        <p:nvSpPr>
          <p:cNvPr id="75" name="Casella di testo 15">
            <a:extLst>
              <a:ext uri="{FF2B5EF4-FFF2-40B4-BE49-F238E27FC236}">
                <a16:creationId xmlns:a16="http://schemas.microsoft.com/office/drawing/2014/main" id="{420B353C-B65E-4697-A451-ACBB72D038D3}"/>
              </a:ext>
            </a:extLst>
          </p:cNvPr>
          <p:cNvSpPr txBox="1"/>
          <p:nvPr/>
        </p:nvSpPr>
        <p:spPr>
          <a:xfrm rot="21576279">
            <a:off x="1741605" y="7238098"/>
            <a:ext cx="3301916" cy="4997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24885" tIns="12442" rIns="24885" bIns="1244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218"/>
              </a:spcAft>
              <a:defRPr sz="1500" b="1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1200" dirty="0">
                <a:solidFill>
                  <a:srgbClr val="0B4B7F"/>
                </a:solidFill>
              </a:rPr>
              <a:t>Integra tutto il processo di fatturazione elettronica</a:t>
            </a:r>
          </a:p>
        </p:txBody>
      </p:sp>
      <p:sp>
        <p:nvSpPr>
          <p:cNvPr id="76" name="Casella di testo 16">
            <a:extLst>
              <a:ext uri="{FF2B5EF4-FFF2-40B4-BE49-F238E27FC236}">
                <a16:creationId xmlns:a16="http://schemas.microsoft.com/office/drawing/2014/main" id="{18A7D8BF-6E1A-4CB0-A647-F6A11996BBE2}"/>
              </a:ext>
            </a:extLst>
          </p:cNvPr>
          <p:cNvSpPr txBox="1"/>
          <p:nvPr/>
        </p:nvSpPr>
        <p:spPr>
          <a:xfrm rot="21576279">
            <a:off x="1728174" y="8028053"/>
            <a:ext cx="3694701" cy="7067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24885" tIns="12442" rIns="24885" bIns="1244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218"/>
              </a:spcAft>
              <a:defRPr sz="1500" b="1">
                <a:solidFill>
                  <a:srgbClr val="203864"/>
                </a:solidFill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1200" dirty="0">
                <a:solidFill>
                  <a:srgbClr val="0B4B7F"/>
                </a:solidFill>
              </a:rPr>
              <a:t>Garantisce assistenza veloce, puntuale e aggiornamenti costanti</a:t>
            </a:r>
          </a:p>
        </p:txBody>
      </p: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F48C38FB-24F0-4C5E-9DD2-DBCB7CEA56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05"/>
          <a:stretch/>
        </p:blipFill>
        <p:spPr>
          <a:xfrm>
            <a:off x="128494" y="84409"/>
            <a:ext cx="1766888" cy="530805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8CF0FDAE-9A5B-49FC-9F45-DCDDCFE56407}"/>
              </a:ext>
            </a:extLst>
          </p:cNvPr>
          <p:cNvSpPr/>
          <p:nvPr/>
        </p:nvSpPr>
        <p:spPr>
          <a:xfrm>
            <a:off x="5177482" y="84409"/>
            <a:ext cx="168051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952" dirty="0">
                <a:solidFill>
                  <a:srgbClr val="0B4B7F"/>
                </a:solidFill>
                <a:latin typeface="Trebuchet MS" pitchFamily="34" charset="0"/>
              </a:rPr>
              <a:t>www.platinumdata.it</a:t>
            </a:r>
            <a:endParaRPr lang="it-IT" sz="952" dirty="0">
              <a:solidFill>
                <a:srgbClr val="0B4B7F"/>
              </a:solidFill>
            </a:endParaRPr>
          </a:p>
          <a:p>
            <a:pPr fontAlgn="base"/>
            <a:endParaRPr lang="it-IT" sz="952" dirty="0">
              <a:solidFill>
                <a:srgbClr val="0B4B7F"/>
              </a:solidFill>
            </a:endParaRP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15AB19E-B275-435B-A7A9-75829A7C5D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617178" flipH="1">
            <a:off x="5194730" y="4771177"/>
            <a:ext cx="482679" cy="4554161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1B1CEA9D-C0E7-4AB3-98EF-B1A5CF21E9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059" y="2683424"/>
            <a:ext cx="732983" cy="5927380"/>
          </a:xfrm>
          <a:prstGeom prst="rect">
            <a:avLst/>
          </a:prstGeom>
        </p:spPr>
      </p:pic>
      <p:pic>
        <p:nvPicPr>
          <p:cNvPr id="19" name="Immagine 1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28F091C-4334-4D38-9024-312AF063D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84" y="850550"/>
            <a:ext cx="941325" cy="6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0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B2FB0CD-ED5C-442F-8507-DCE4703DFCE7}"/>
              </a:ext>
            </a:extLst>
          </p:cNvPr>
          <p:cNvSpPr txBox="1"/>
          <p:nvPr/>
        </p:nvSpPr>
        <p:spPr>
          <a:xfrm>
            <a:off x="0" y="666860"/>
            <a:ext cx="6858000" cy="10387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1DB8491-8EF5-4678-86EE-72DE511C99F2}"/>
              </a:ext>
            </a:extLst>
          </p:cNvPr>
          <p:cNvSpPr/>
          <p:nvPr/>
        </p:nvSpPr>
        <p:spPr>
          <a:xfrm>
            <a:off x="5177482" y="84409"/>
            <a:ext cx="168051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952" dirty="0">
                <a:solidFill>
                  <a:srgbClr val="0B4B7F"/>
                </a:solidFill>
                <a:latin typeface="Trebuchet MS" pitchFamily="34" charset="0"/>
              </a:rPr>
              <a:t>www.platinumdata.it</a:t>
            </a:r>
            <a:endParaRPr lang="it-IT" sz="952" dirty="0">
              <a:solidFill>
                <a:srgbClr val="0B4B7F"/>
              </a:solidFill>
            </a:endParaRPr>
          </a:p>
          <a:p>
            <a:pPr fontAlgn="base"/>
            <a:endParaRPr lang="it-IT" sz="952" dirty="0">
              <a:solidFill>
                <a:srgbClr val="0B4B7F"/>
              </a:solidFill>
            </a:endParaRPr>
          </a:p>
        </p:txBody>
      </p: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F48C38FB-24F0-4C5E-9DD2-DBCB7CEA5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05"/>
          <a:stretch/>
        </p:blipFill>
        <p:spPr>
          <a:xfrm>
            <a:off x="128494" y="84409"/>
            <a:ext cx="1766888" cy="53080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51B209-9350-4A5B-A7FB-A3F24138E16D}"/>
              </a:ext>
            </a:extLst>
          </p:cNvPr>
          <p:cNvSpPr txBox="1"/>
          <p:nvPr/>
        </p:nvSpPr>
        <p:spPr>
          <a:xfrm>
            <a:off x="558800" y="977900"/>
            <a:ext cx="5740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B4B7F"/>
                </a:solidFill>
              </a:rPr>
              <a:t>                               MODULI STANDARD</a:t>
            </a:r>
          </a:p>
          <a:p>
            <a:pPr algn="ctr"/>
            <a:endParaRPr lang="it-IT" sz="2200" b="1" dirty="0">
              <a:solidFill>
                <a:srgbClr val="0B4B7F"/>
              </a:solidFill>
            </a:endParaRPr>
          </a:p>
          <a:p>
            <a:pPr algn="ctr"/>
            <a:endParaRPr lang="it-IT" sz="2200" b="1" dirty="0">
              <a:solidFill>
                <a:srgbClr val="0B4B7F"/>
              </a:solidFill>
            </a:endParaRPr>
          </a:p>
          <a:p>
            <a:pPr algn="ctr"/>
            <a:endParaRPr lang="it-IT" sz="2200" b="1" dirty="0">
              <a:solidFill>
                <a:srgbClr val="0B4B7F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F1F85F0-1B8C-4FCA-BB73-42F483C16180}"/>
              </a:ext>
            </a:extLst>
          </p:cNvPr>
          <p:cNvSpPr txBox="1"/>
          <p:nvPr/>
        </p:nvSpPr>
        <p:spPr>
          <a:xfrm>
            <a:off x="1662135" y="1832382"/>
            <a:ext cx="397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B4B7F"/>
                </a:solidFill>
              </a:rPr>
              <a:t>Archivi</a:t>
            </a:r>
            <a:r>
              <a:rPr lang="it-IT" sz="1200" dirty="0">
                <a:solidFill>
                  <a:srgbClr val="0B4B7F"/>
                </a:solidFill>
              </a:rPr>
              <a:t> : permette la gestione delle anagrafiche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5201008-DF14-4676-B42B-DE19B8EF17DE}"/>
              </a:ext>
            </a:extLst>
          </p:cNvPr>
          <p:cNvSpPr txBox="1"/>
          <p:nvPr/>
        </p:nvSpPr>
        <p:spPr>
          <a:xfrm>
            <a:off x="1662135" y="2717932"/>
            <a:ext cx="397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B4B7F"/>
                </a:solidFill>
              </a:rPr>
              <a:t>Contabilità : </a:t>
            </a:r>
            <a:r>
              <a:rPr lang="it-IT" sz="1200" dirty="0">
                <a:solidFill>
                  <a:srgbClr val="0B4B7F"/>
                </a:solidFill>
              </a:rPr>
              <a:t>permette di gestire le funzioni gestionali e </a:t>
            </a:r>
          </a:p>
          <a:p>
            <a:r>
              <a:rPr lang="it-IT" sz="1200" dirty="0">
                <a:solidFill>
                  <a:srgbClr val="0B4B7F"/>
                </a:solidFill>
              </a:rPr>
              <a:t>fiscali dell’azienda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4FE2062-3705-414F-98DE-9A35626D848F}"/>
              </a:ext>
            </a:extLst>
          </p:cNvPr>
          <p:cNvSpPr txBox="1"/>
          <p:nvPr/>
        </p:nvSpPr>
        <p:spPr>
          <a:xfrm>
            <a:off x="1642679" y="3814342"/>
            <a:ext cx="4159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B4B7F"/>
                </a:solidFill>
              </a:rPr>
              <a:t>Vendite</a:t>
            </a:r>
            <a:r>
              <a:rPr lang="it-IT" sz="1200" dirty="0">
                <a:solidFill>
                  <a:srgbClr val="0B4B7F"/>
                </a:solidFill>
              </a:rPr>
              <a:t> : permette di gestire l’intero ciclo attivo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F832329-46BC-467B-BBB7-BF44815FDE3B}"/>
              </a:ext>
            </a:extLst>
          </p:cNvPr>
          <p:cNvSpPr txBox="1"/>
          <p:nvPr/>
        </p:nvSpPr>
        <p:spPr>
          <a:xfrm>
            <a:off x="1642679" y="4750914"/>
            <a:ext cx="415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B4B7F"/>
                </a:solidFill>
              </a:rPr>
              <a:t>Acquisti : </a:t>
            </a:r>
            <a:r>
              <a:rPr lang="it-IT" sz="1200" dirty="0">
                <a:solidFill>
                  <a:srgbClr val="0B4B7F"/>
                </a:solidFill>
              </a:rPr>
              <a:t>permette di gestire l’intero ciclo </a:t>
            </a:r>
          </a:p>
          <a:p>
            <a:r>
              <a:rPr lang="it-IT" sz="1200" dirty="0">
                <a:solidFill>
                  <a:srgbClr val="0B4B7F"/>
                </a:solidFill>
              </a:rPr>
              <a:t>passivo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53D93DE-3BC7-43CB-90C3-8E571D050AF6}"/>
              </a:ext>
            </a:extLst>
          </p:cNvPr>
          <p:cNvSpPr txBox="1"/>
          <p:nvPr/>
        </p:nvSpPr>
        <p:spPr>
          <a:xfrm>
            <a:off x="1663918" y="5734337"/>
            <a:ext cx="416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B4B7F"/>
                </a:solidFill>
              </a:rPr>
              <a:t>Magazzino : </a:t>
            </a:r>
            <a:r>
              <a:rPr lang="it-IT" sz="1200" dirty="0">
                <a:solidFill>
                  <a:srgbClr val="0B4B7F"/>
                </a:solidFill>
              </a:rPr>
              <a:t>permette la gestione dei </a:t>
            </a:r>
          </a:p>
          <a:p>
            <a:r>
              <a:rPr lang="it-IT" sz="1200" dirty="0">
                <a:solidFill>
                  <a:srgbClr val="0B4B7F"/>
                </a:solidFill>
              </a:rPr>
              <a:t>movimenti materiali, giacenze e valorizzazioni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DE68EF3-905A-4F75-B345-6D84CECD767E}"/>
              </a:ext>
            </a:extLst>
          </p:cNvPr>
          <p:cNvSpPr txBox="1"/>
          <p:nvPr/>
        </p:nvSpPr>
        <p:spPr>
          <a:xfrm>
            <a:off x="1662135" y="6739523"/>
            <a:ext cx="397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B4B7F"/>
                </a:solidFill>
              </a:rPr>
              <a:t>Produzione</a:t>
            </a:r>
            <a:r>
              <a:rPr lang="it-IT" sz="1200" dirty="0">
                <a:solidFill>
                  <a:srgbClr val="0B4B7F"/>
                </a:solidFill>
              </a:rPr>
              <a:t> : permette di gestire l’intero avanzamento</a:t>
            </a:r>
          </a:p>
          <a:p>
            <a:r>
              <a:rPr lang="it-IT" sz="1200" dirty="0">
                <a:solidFill>
                  <a:srgbClr val="0B4B7F"/>
                </a:solidFill>
              </a:rPr>
              <a:t>del ciclo produttivo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E480562-5342-4ABA-A03F-7FE807B7B342}"/>
              </a:ext>
            </a:extLst>
          </p:cNvPr>
          <p:cNvSpPr txBox="1"/>
          <p:nvPr/>
        </p:nvSpPr>
        <p:spPr>
          <a:xfrm>
            <a:off x="1632951" y="7829574"/>
            <a:ext cx="455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B4B7F"/>
                </a:solidFill>
              </a:rPr>
              <a:t>Commesse</a:t>
            </a:r>
            <a:r>
              <a:rPr lang="it-IT" sz="1200" dirty="0">
                <a:solidFill>
                  <a:srgbClr val="0B4B7F"/>
                </a:solidFill>
              </a:rPr>
              <a:t> : permette di gestire le commesse aziendali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64A4BAF-A65C-41EF-88A4-E14E41267D80}"/>
              </a:ext>
            </a:extLst>
          </p:cNvPr>
          <p:cNvSpPr txBox="1"/>
          <p:nvPr/>
        </p:nvSpPr>
        <p:spPr>
          <a:xfrm>
            <a:off x="1632951" y="8830506"/>
            <a:ext cx="204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B4B7F"/>
                </a:solidFill>
              </a:rPr>
              <a:t>Assistenza tecnica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39122E66-4D13-4B65-AEFD-064F29349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488" y="1672349"/>
            <a:ext cx="670947" cy="757464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BDFE68EC-7C76-4AB9-8007-87AB5D0A5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181">
            <a:off x="5252778" y="1835620"/>
            <a:ext cx="524087" cy="447856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7A6E6A7E-2FC7-45BE-80BB-EBD30E9C6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831">
            <a:off x="5231824" y="2653311"/>
            <a:ext cx="552673" cy="600318"/>
          </a:xfrm>
          <a:prstGeom prst="rect">
            <a:avLst/>
          </a:prstGeom>
        </p:spPr>
      </p:pic>
      <p:pic>
        <p:nvPicPr>
          <p:cNvPr id="38" name="Immagine 37" descr="Immagine che contiene metro&#10;&#10;Descrizione generata automaticamente">
            <a:extLst>
              <a:ext uri="{FF2B5EF4-FFF2-40B4-BE49-F238E27FC236}">
                <a16:creationId xmlns:a16="http://schemas.microsoft.com/office/drawing/2014/main" id="{C897ADEC-B205-4510-94C2-DC06639BD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975">
            <a:off x="5192115" y="3609096"/>
            <a:ext cx="600318" cy="676548"/>
          </a:xfrm>
          <a:prstGeom prst="rect">
            <a:avLst/>
          </a:prstGeom>
        </p:spPr>
      </p:pic>
      <p:pic>
        <p:nvPicPr>
          <p:cNvPr id="40" name="Immagine 39" descr="Immagine che contiene testo&#10;&#10;Descrizione generata automaticamente">
            <a:extLst>
              <a:ext uri="{FF2B5EF4-FFF2-40B4-BE49-F238E27FC236}">
                <a16:creationId xmlns:a16="http://schemas.microsoft.com/office/drawing/2014/main" id="{75B55EB5-8D4C-4D66-B899-4E6D347687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13085" b="1"/>
          <a:stretch/>
        </p:blipFill>
        <p:spPr>
          <a:xfrm rot="1025090">
            <a:off x="5195752" y="4712257"/>
            <a:ext cx="628225" cy="604587"/>
          </a:xfrm>
          <a:prstGeom prst="rect">
            <a:avLst/>
          </a:prstGeom>
        </p:spPr>
      </p:pic>
      <p:pic>
        <p:nvPicPr>
          <p:cNvPr id="42" name="Immagine 41" descr="Immagine che contiene testo&#10;&#10;Descrizione generata automaticamente">
            <a:extLst>
              <a:ext uri="{FF2B5EF4-FFF2-40B4-BE49-F238E27FC236}">
                <a16:creationId xmlns:a16="http://schemas.microsoft.com/office/drawing/2014/main" id="{0C8EF0E1-A3AC-4599-868D-72DBF19B3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617">
            <a:off x="5141266" y="5496672"/>
            <a:ext cx="600318" cy="609846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5F4761BC-DB15-4472-95B0-CC2380BBCD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186">
            <a:off x="5187545" y="6565611"/>
            <a:ext cx="552947" cy="493172"/>
          </a:xfrm>
          <a:prstGeom prst="rect">
            <a:avLst/>
          </a:prstGeom>
        </p:spPr>
      </p:pic>
      <p:pic>
        <p:nvPicPr>
          <p:cNvPr id="46" name="Immagine 45" descr="Immagine che contiene coltello&#10;&#10;Descrizione generata automaticamente">
            <a:extLst>
              <a:ext uri="{FF2B5EF4-FFF2-40B4-BE49-F238E27FC236}">
                <a16:creationId xmlns:a16="http://schemas.microsoft.com/office/drawing/2014/main" id="{6CC26863-F05B-450A-9602-EC9AE05FEC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062">
            <a:off x="5116604" y="7590947"/>
            <a:ext cx="619375" cy="533616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E7456A3F-2544-489F-B3CD-88B299512B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242">
            <a:off x="5207144" y="8590360"/>
            <a:ext cx="471508" cy="5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5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5779526-92F8-4F9F-B6E2-7552262C59A8}"/>
              </a:ext>
            </a:extLst>
          </p:cNvPr>
          <p:cNvSpPr txBox="1"/>
          <p:nvPr/>
        </p:nvSpPr>
        <p:spPr>
          <a:xfrm>
            <a:off x="0" y="666860"/>
            <a:ext cx="6858000" cy="10387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5904B305-64BB-4953-9CDA-C5B79F7B5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048" y="6899355"/>
            <a:ext cx="4769890" cy="1286802"/>
          </a:xfrm>
          <a:prstGeom prst="rect">
            <a:avLst/>
          </a:prstGeom>
        </p:spPr>
      </p:pic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3913D3A2-83FA-4700-8D6D-7A962A3B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047" y="5369431"/>
            <a:ext cx="4769891" cy="1283071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CCDED26F-46D5-463E-A436-8325A3DD5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047" y="2478327"/>
            <a:ext cx="4769893" cy="1283071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CFAA3D-C2FA-4042-80CD-C3466F99A1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05"/>
          <a:stretch/>
        </p:blipFill>
        <p:spPr>
          <a:xfrm>
            <a:off x="126222" y="29794"/>
            <a:ext cx="1766888" cy="530805"/>
          </a:xfrm>
          <a:prstGeom prst="rect">
            <a:avLst/>
          </a:prstGeom>
        </p:spPr>
      </p:pic>
      <p:sp>
        <p:nvSpPr>
          <p:cNvPr id="40" name="Rectangle 25">
            <a:extLst>
              <a:ext uri="{FF2B5EF4-FFF2-40B4-BE49-F238E27FC236}">
                <a16:creationId xmlns:a16="http://schemas.microsoft.com/office/drawing/2014/main" id="{9B767C13-AC8A-4CB6-AE08-5D3ADA3C7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5" y="232985"/>
            <a:ext cx="50321" cy="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36" dirty="0"/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5814F23F-1395-4A58-A2BA-CE6187653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5" y="113032"/>
            <a:ext cx="50321" cy="41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9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299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altLang="it-IT" sz="435" dirty="0">
              <a:latin typeface="Arial" panose="020B0604020202020204" pitchFamily="34" charset="0"/>
            </a:endParaRPr>
          </a:p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490" dirty="0">
                <a:latin typeface="Arial" panose="020B0604020202020204" pitchFamily="34" charset="0"/>
              </a:rPr>
            </a:br>
            <a:endParaRPr lang="it-IT" altLang="it-IT" sz="490" dirty="0">
              <a:latin typeface="Arial" panose="020B0604020202020204" pitchFamily="34" charset="0"/>
            </a:endParaRPr>
          </a:p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490" dirty="0">
              <a:latin typeface="Arial" panose="020B0604020202020204" pitchFamily="34" charset="0"/>
            </a:endParaRP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26874041-7E9A-4D7A-B751-CC58922A2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5" y="230243"/>
            <a:ext cx="50321" cy="17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490" dirty="0">
              <a:latin typeface="Arial" panose="020B0604020202020204" pitchFamily="34" charset="0"/>
            </a:endParaRPr>
          </a:p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490" dirty="0">
              <a:latin typeface="Arial" panose="020B0604020202020204" pitchFamily="34" charset="0"/>
            </a:endParaRPr>
          </a:p>
        </p:txBody>
      </p:sp>
      <p:sp>
        <p:nvSpPr>
          <p:cNvPr id="43" name="Rectangle 33">
            <a:extLst>
              <a:ext uri="{FF2B5EF4-FFF2-40B4-BE49-F238E27FC236}">
                <a16:creationId xmlns:a16="http://schemas.microsoft.com/office/drawing/2014/main" id="{9962A265-A690-48CF-992F-8BB35706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5" y="295197"/>
            <a:ext cx="50321" cy="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36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BC4D33-990A-4EFC-A459-EF9F1B129158}"/>
              </a:ext>
            </a:extLst>
          </p:cNvPr>
          <p:cNvSpPr txBox="1"/>
          <p:nvPr/>
        </p:nvSpPr>
        <p:spPr>
          <a:xfrm>
            <a:off x="538843" y="978901"/>
            <a:ext cx="5780314" cy="169277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B4B7F"/>
                </a:solidFill>
              </a:rPr>
              <a:t>MODULI AGGIUNTIVI</a:t>
            </a:r>
            <a:endParaRPr lang="it-IT" sz="1500" b="1" dirty="0">
              <a:solidFill>
                <a:srgbClr val="0B4B7F"/>
              </a:solidFill>
            </a:endParaRPr>
          </a:p>
          <a:p>
            <a:pPr algn="ctr"/>
            <a:endParaRPr lang="it-IT" sz="800" b="1" dirty="0">
              <a:solidFill>
                <a:srgbClr val="0B4B7F"/>
              </a:solidFill>
            </a:endParaRPr>
          </a:p>
          <a:p>
            <a:pPr lvl="2"/>
            <a:endParaRPr lang="it-IT" sz="800" b="1" dirty="0">
              <a:solidFill>
                <a:srgbClr val="0B4B7F"/>
              </a:solidFill>
            </a:endParaRPr>
          </a:p>
          <a:p>
            <a:pPr lvl="2"/>
            <a:endParaRPr lang="it-IT" sz="800" b="1" dirty="0">
              <a:solidFill>
                <a:srgbClr val="0B4B7F"/>
              </a:solidFill>
            </a:endParaRPr>
          </a:p>
          <a:p>
            <a:pPr lvl="2"/>
            <a:endParaRPr lang="it-IT" sz="800" b="1" dirty="0">
              <a:solidFill>
                <a:srgbClr val="0B4B7F"/>
              </a:solidFill>
            </a:endParaRPr>
          </a:p>
          <a:p>
            <a:pPr lvl="1"/>
            <a:r>
              <a:rPr lang="it-IT" sz="1200" b="1" dirty="0">
                <a:solidFill>
                  <a:srgbClr val="0B4B7F"/>
                </a:solidFill>
              </a:rPr>
              <a:t>         </a:t>
            </a:r>
            <a:r>
              <a:rPr lang="it-IT" sz="1200" dirty="0">
                <a:solidFill>
                  <a:srgbClr val="0B4B7F"/>
                </a:solidFill>
              </a:rPr>
              <a:t>Con Gestionale Open PRO è possibile richiedere l’installazione di moduli   </a:t>
            </a:r>
          </a:p>
          <a:p>
            <a:pPr lvl="1"/>
            <a:r>
              <a:rPr lang="it-IT" sz="1200" dirty="0">
                <a:solidFill>
                  <a:srgbClr val="0B4B7F"/>
                </a:solidFill>
              </a:rPr>
              <a:t>         aggiuntivi pensati proprio per </a:t>
            </a:r>
            <a:r>
              <a:rPr lang="it-IT" sz="1200" b="1" dirty="0">
                <a:solidFill>
                  <a:srgbClr val="0B4B7F"/>
                </a:solidFill>
              </a:rPr>
              <a:t>soddisfare al meglio tutte le tue esigenze</a:t>
            </a:r>
            <a:r>
              <a:rPr lang="it-IT" sz="1200" dirty="0">
                <a:solidFill>
                  <a:srgbClr val="0B4B7F"/>
                </a:solidFill>
              </a:rPr>
              <a:t>.</a:t>
            </a:r>
          </a:p>
          <a:p>
            <a:pPr lvl="1"/>
            <a:r>
              <a:rPr lang="it-IT" sz="1200" dirty="0">
                <a:solidFill>
                  <a:srgbClr val="0B4B7F"/>
                </a:solidFill>
              </a:rPr>
              <a:t>         Di seguito alcuni esempi:</a:t>
            </a:r>
          </a:p>
          <a:p>
            <a:endParaRPr lang="it-IT" dirty="0">
              <a:solidFill>
                <a:srgbClr val="0B4B7F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F8C26A8-EDA2-4FBA-8095-845CFE6ED726}"/>
              </a:ext>
            </a:extLst>
          </p:cNvPr>
          <p:cNvSpPr/>
          <p:nvPr/>
        </p:nvSpPr>
        <p:spPr>
          <a:xfrm>
            <a:off x="2040301" y="5344031"/>
            <a:ext cx="2640655" cy="32316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500" b="1" dirty="0" err="1">
                <a:solidFill>
                  <a:srgbClr val="0B4B7F"/>
                </a:solidFill>
              </a:rPr>
              <a:t>GO_Vendita</a:t>
            </a:r>
            <a:r>
              <a:rPr lang="it-IT" sz="1500" b="1" dirty="0">
                <a:solidFill>
                  <a:srgbClr val="0B4B7F"/>
                </a:solidFill>
              </a:rPr>
              <a:t>_ Negozio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B8126B8-6A17-46BF-AED3-92EC7DB74D60}"/>
              </a:ext>
            </a:extLst>
          </p:cNvPr>
          <p:cNvSpPr txBox="1"/>
          <p:nvPr/>
        </p:nvSpPr>
        <p:spPr>
          <a:xfrm>
            <a:off x="2172318" y="6879278"/>
            <a:ext cx="22352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err="1">
                <a:solidFill>
                  <a:srgbClr val="0B4B7F"/>
                </a:solidFill>
              </a:rPr>
              <a:t>GO_TentataVendita</a:t>
            </a:r>
            <a:endParaRPr lang="it-IT" sz="1500" b="1" dirty="0">
              <a:solidFill>
                <a:srgbClr val="0B4B7F"/>
              </a:solidFill>
            </a:endParaRP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B274978A-2334-45EF-87E1-2D2582C050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20492" r="23769" b="35519"/>
          <a:stretch/>
        </p:blipFill>
        <p:spPr>
          <a:xfrm>
            <a:off x="1255236" y="2784125"/>
            <a:ext cx="923080" cy="693185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50DDF6EA-F16A-4332-B0CC-88A34D1F2015}"/>
              </a:ext>
            </a:extLst>
          </p:cNvPr>
          <p:cNvSpPr txBox="1"/>
          <p:nvPr/>
        </p:nvSpPr>
        <p:spPr>
          <a:xfrm>
            <a:off x="2542761" y="2435030"/>
            <a:ext cx="22352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 err="1">
                <a:solidFill>
                  <a:srgbClr val="0B4B7F"/>
                </a:solidFill>
              </a:rPr>
              <a:t>PrestaShop</a:t>
            </a:r>
            <a:endParaRPr lang="it-IT" sz="1500" b="1" dirty="0">
              <a:solidFill>
                <a:srgbClr val="0B4B7F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B18C49D3-ECAE-43B6-97F9-159DD96D889C}"/>
              </a:ext>
            </a:extLst>
          </p:cNvPr>
          <p:cNvSpPr/>
          <p:nvPr/>
        </p:nvSpPr>
        <p:spPr>
          <a:xfrm>
            <a:off x="5177482" y="84409"/>
            <a:ext cx="168051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952" dirty="0">
                <a:solidFill>
                  <a:srgbClr val="0B4B7F"/>
                </a:solidFill>
                <a:latin typeface="Trebuchet MS" pitchFamily="34" charset="0"/>
              </a:rPr>
              <a:t>www.platinumdata.it</a:t>
            </a:r>
            <a:endParaRPr lang="it-IT" sz="952" dirty="0">
              <a:solidFill>
                <a:srgbClr val="0B4B7F"/>
              </a:solidFill>
            </a:endParaRPr>
          </a:p>
          <a:p>
            <a:pPr fontAlgn="base"/>
            <a:endParaRPr lang="it-IT" sz="952" dirty="0">
              <a:solidFill>
                <a:srgbClr val="0B4B7F"/>
              </a:solidFill>
            </a:endParaRPr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AEC34C48-3ABA-4E76-B677-9018A4009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8331" y="4053667"/>
            <a:ext cx="419489" cy="841140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142115F0-47B1-4353-A52E-2D2E1925D3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9805" y="5838705"/>
            <a:ext cx="711691" cy="401659"/>
          </a:xfrm>
          <a:prstGeom prst="rect">
            <a:avLst/>
          </a:prstGeom>
        </p:spPr>
      </p:pic>
      <p:pic>
        <p:nvPicPr>
          <p:cNvPr id="3" name="Immagine 2" descr="Immagine che contiene stanza&#10;&#10;Descrizione generata automaticamente">
            <a:extLst>
              <a:ext uri="{FF2B5EF4-FFF2-40B4-BE49-F238E27FC236}">
                <a16:creationId xmlns:a16="http://schemas.microsoft.com/office/drawing/2014/main" id="{2607FAC5-2A7B-4F0E-82B7-1476D35334C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7" t="26894" r="53200" b="52011"/>
          <a:stretch/>
        </p:blipFill>
        <p:spPr>
          <a:xfrm>
            <a:off x="1324007" y="7312819"/>
            <a:ext cx="823927" cy="527596"/>
          </a:xfrm>
          <a:prstGeom prst="rect">
            <a:avLst/>
          </a:prstGeom>
        </p:spPr>
      </p:pic>
      <p:pic>
        <p:nvPicPr>
          <p:cNvPr id="30" name="Elemento grafico 29">
            <a:extLst>
              <a:ext uri="{FF2B5EF4-FFF2-40B4-BE49-F238E27FC236}">
                <a16:creationId xmlns:a16="http://schemas.microsoft.com/office/drawing/2014/main" id="{1507F2E7-FA3C-40AD-AAD3-931133C5A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6619" y="4053667"/>
            <a:ext cx="419489" cy="841140"/>
          </a:xfrm>
          <a:prstGeom prst="rect">
            <a:avLst/>
          </a:prstGeom>
        </p:spPr>
      </p:pic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A0EC9673-5EE8-4405-9E56-540D7D218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048" y="3898721"/>
            <a:ext cx="4769892" cy="1279339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D2970CC-93CB-4F30-9BBF-59FFE2E6D5E4}"/>
              </a:ext>
            </a:extLst>
          </p:cNvPr>
          <p:cNvSpPr txBox="1"/>
          <p:nvPr/>
        </p:nvSpPr>
        <p:spPr>
          <a:xfrm>
            <a:off x="2167066" y="3874359"/>
            <a:ext cx="1790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err="1">
                <a:solidFill>
                  <a:srgbClr val="0B4B7F"/>
                </a:solidFill>
              </a:rPr>
              <a:t>APP_Agenti</a:t>
            </a:r>
            <a:endParaRPr lang="it-IT" sz="1500" b="1" dirty="0">
              <a:solidFill>
                <a:srgbClr val="0B4B7F"/>
              </a:solidFill>
            </a:endParaRPr>
          </a:p>
        </p:txBody>
      </p:sp>
      <p:pic>
        <p:nvPicPr>
          <p:cNvPr id="34" name="Elemento grafico 33">
            <a:extLst>
              <a:ext uri="{FF2B5EF4-FFF2-40B4-BE49-F238E27FC236}">
                <a16:creationId xmlns:a16="http://schemas.microsoft.com/office/drawing/2014/main" id="{A8FEBA92-5DAA-4D50-861D-991D360D4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8342" y="4195913"/>
            <a:ext cx="419489" cy="76777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B30284-6833-4D36-ADB2-3F298A6C9B1E}"/>
              </a:ext>
            </a:extLst>
          </p:cNvPr>
          <p:cNvSpPr txBox="1"/>
          <p:nvPr/>
        </p:nvSpPr>
        <p:spPr>
          <a:xfrm>
            <a:off x="2480211" y="2700607"/>
            <a:ext cx="361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B4B7F"/>
                </a:solidFill>
              </a:rPr>
              <a:t>Il collegamento con </a:t>
            </a:r>
            <a:r>
              <a:rPr lang="it-IT" sz="1200" dirty="0" err="1">
                <a:solidFill>
                  <a:srgbClr val="0B4B7F"/>
                </a:solidFill>
              </a:rPr>
              <a:t>PrestaShop</a:t>
            </a:r>
            <a:r>
              <a:rPr lang="it-IT" sz="1200" dirty="0">
                <a:solidFill>
                  <a:srgbClr val="0B4B7F"/>
                </a:solidFill>
              </a:rPr>
              <a:t> ti</a:t>
            </a:r>
          </a:p>
          <a:p>
            <a:r>
              <a:rPr lang="it-IT" sz="1200" dirty="0">
                <a:solidFill>
                  <a:srgbClr val="0B4B7F"/>
                </a:solidFill>
              </a:rPr>
              <a:t>consente di creare un negozio online </a:t>
            </a:r>
          </a:p>
          <a:p>
            <a:r>
              <a:rPr lang="it-IT" sz="1200" dirty="0">
                <a:solidFill>
                  <a:srgbClr val="0B4B7F"/>
                </a:solidFill>
              </a:rPr>
              <a:t>e di sviluppare la tua attività in modo innovativo ed efficace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E78489-C0BD-43ED-ACE2-E93FCD444C2A}"/>
              </a:ext>
            </a:extLst>
          </p:cNvPr>
          <p:cNvSpPr txBox="1"/>
          <p:nvPr/>
        </p:nvSpPr>
        <p:spPr>
          <a:xfrm>
            <a:off x="2479094" y="4189083"/>
            <a:ext cx="324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B4B7F"/>
                </a:solidFill>
              </a:rPr>
              <a:t>Supporta gli agenti nella raccolta degli ordini in modo semplice e veloce. </a:t>
            </a:r>
          </a:p>
          <a:p>
            <a:r>
              <a:rPr lang="it-IT" sz="1200" dirty="0">
                <a:solidFill>
                  <a:srgbClr val="0B4B7F"/>
                </a:solidFill>
              </a:rPr>
              <a:t>È utilizzabile anche offline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A8E0721-FA72-4E52-AC50-516736718B99}"/>
              </a:ext>
            </a:extLst>
          </p:cNvPr>
          <p:cNvSpPr txBox="1"/>
          <p:nvPr/>
        </p:nvSpPr>
        <p:spPr>
          <a:xfrm>
            <a:off x="2481443" y="5648518"/>
            <a:ext cx="324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B4B7F"/>
                </a:solidFill>
              </a:rPr>
              <a:t>Consente la gestione del punto vendita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7CEC2C-DC09-4855-9D73-1912BDEF8AD9}"/>
              </a:ext>
            </a:extLst>
          </p:cNvPr>
          <p:cNvSpPr txBox="1"/>
          <p:nvPr/>
        </p:nvSpPr>
        <p:spPr>
          <a:xfrm>
            <a:off x="2491961" y="7178206"/>
            <a:ext cx="390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B4B7F"/>
                </a:solidFill>
              </a:rPr>
              <a:t>Permette di condurre l’intero processo</a:t>
            </a:r>
          </a:p>
          <a:p>
            <a:r>
              <a:rPr lang="it-IT" sz="1200" dirty="0">
                <a:solidFill>
                  <a:srgbClr val="0B4B7F"/>
                </a:solidFill>
              </a:rPr>
              <a:t>commerciale in regime di Tentata Vendita</a:t>
            </a:r>
          </a:p>
        </p:txBody>
      </p:sp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7CC94F0C-E7C1-482B-940C-053974C1F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047" y="8446209"/>
            <a:ext cx="4769889" cy="1290534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9A541F7-D488-49FA-A5A5-A40ACF37B7C6}"/>
              </a:ext>
            </a:extLst>
          </p:cNvPr>
          <p:cNvSpPr txBox="1"/>
          <p:nvPr/>
        </p:nvSpPr>
        <p:spPr>
          <a:xfrm>
            <a:off x="2096118" y="8413432"/>
            <a:ext cx="22352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err="1">
                <a:solidFill>
                  <a:srgbClr val="0B4B7F"/>
                </a:solidFill>
              </a:rPr>
              <a:t>GO_Antincendio</a:t>
            </a:r>
            <a:r>
              <a:rPr lang="it-IT" sz="1500" b="1" dirty="0">
                <a:solidFill>
                  <a:srgbClr val="0B4B7F"/>
                </a:solidFill>
              </a:rPr>
              <a:t> 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7D42D03-338A-4934-BFC5-0ADABA2475D7}"/>
              </a:ext>
            </a:extLst>
          </p:cNvPr>
          <p:cNvSpPr txBox="1"/>
          <p:nvPr/>
        </p:nvSpPr>
        <p:spPr>
          <a:xfrm>
            <a:off x="2504661" y="8725060"/>
            <a:ext cx="390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B4B7F"/>
                </a:solidFill>
              </a:rPr>
              <a:t>Garantisce la corretta gestione e manutenzione dei dispositivi antincendio presenti nella tua azienda</a:t>
            </a:r>
          </a:p>
        </p:txBody>
      </p:sp>
      <p:pic>
        <p:nvPicPr>
          <p:cNvPr id="7" name="Immagine 6" descr="Immagine che contiene lampada, luce&#10;&#10;Descrizione generata automaticamente">
            <a:extLst>
              <a:ext uri="{FF2B5EF4-FFF2-40B4-BE49-F238E27FC236}">
                <a16:creationId xmlns:a16="http://schemas.microsoft.com/office/drawing/2014/main" id="{DA623CB8-A596-46EA-B840-CD38C164FF1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11745" r="38074" b="57195"/>
          <a:stretch/>
        </p:blipFill>
        <p:spPr>
          <a:xfrm>
            <a:off x="1398661" y="8714407"/>
            <a:ext cx="642627" cy="8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4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CFAA3D-C2FA-4042-80CD-C3466F99A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05"/>
          <a:stretch/>
        </p:blipFill>
        <p:spPr>
          <a:xfrm>
            <a:off x="1296329" y="1874045"/>
            <a:ext cx="4149658" cy="1246632"/>
          </a:xfrm>
          <a:prstGeom prst="rect">
            <a:avLst/>
          </a:prstGeom>
        </p:spPr>
      </p:pic>
      <p:sp>
        <p:nvSpPr>
          <p:cNvPr id="40" name="Rectangle 25">
            <a:extLst>
              <a:ext uri="{FF2B5EF4-FFF2-40B4-BE49-F238E27FC236}">
                <a16:creationId xmlns:a16="http://schemas.microsoft.com/office/drawing/2014/main" id="{9B767C13-AC8A-4CB6-AE08-5D3ADA3C7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5" y="232985"/>
            <a:ext cx="50321" cy="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36" dirty="0"/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5814F23F-1395-4A58-A2BA-CE6187653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5" y="113032"/>
            <a:ext cx="50321" cy="41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9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299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altLang="it-IT" sz="435" dirty="0">
              <a:latin typeface="Arial" panose="020B0604020202020204" pitchFamily="34" charset="0"/>
            </a:endParaRPr>
          </a:p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490" dirty="0">
                <a:latin typeface="Arial" panose="020B0604020202020204" pitchFamily="34" charset="0"/>
              </a:rPr>
            </a:br>
            <a:endParaRPr lang="it-IT" altLang="it-IT" sz="490" dirty="0">
              <a:latin typeface="Arial" panose="020B0604020202020204" pitchFamily="34" charset="0"/>
            </a:endParaRPr>
          </a:p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490" dirty="0">
              <a:latin typeface="Arial" panose="020B0604020202020204" pitchFamily="34" charset="0"/>
            </a:endParaRP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26874041-7E9A-4D7A-B751-CC58922A2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5" y="230243"/>
            <a:ext cx="50321" cy="17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490" dirty="0">
              <a:latin typeface="Arial" panose="020B0604020202020204" pitchFamily="34" charset="0"/>
            </a:endParaRPr>
          </a:p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490" dirty="0">
              <a:latin typeface="Arial" panose="020B0604020202020204" pitchFamily="34" charset="0"/>
            </a:endParaRPr>
          </a:p>
        </p:txBody>
      </p:sp>
      <p:sp>
        <p:nvSpPr>
          <p:cNvPr id="43" name="Rectangle 33">
            <a:extLst>
              <a:ext uri="{FF2B5EF4-FFF2-40B4-BE49-F238E27FC236}">
                <a16:creationId xmlns:a16="http://schemas.microsoft.com/office/drawing/2014/main" id="{9962A265-A690-48CF-992F-8BB35706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5" y="295197"/>
            <a:ext cx="50321" cy="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36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30C1289-46D7-48C8-AFEA-A20494F77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6" y="5257997"/>
            <a:ext cx="509865" cy="509865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6A96F691-0DB6-4E48-800B-4C58360F5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93" y="5971982"/>
            <a:ext cx="531833" cy="398875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DDA0D9A-0EDF-4EC2-AB2B-7D0F3FC65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8726" y="9265918"/>
            <a:ext cx="359711" cy="359711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8B4DD7D3-6AAE-4CF7-92A0-2CBDF6361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0441" y="9265919"/>
            <a:ext cx="359711" cy="359711"/>
          </a:xfrm>
          <a:prstGeom prst="rect">
            <a:avLst/>
          </a:pr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20898AC7-7615-4E63-8DF6-4802E51D68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27012" y="9265919"/>
            <a:ext cx="359710" cy="359710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8C8617D8-C9FA-41AF-B05D-BF9B7059C191}"/>
              </a:ext>
            </a:extLst>
          </p:cNvPr>
          <p:cNvSpPr/>
          <p:nvPr/>
        </p:nvSpPr>
        <p:spPr>
          <a:xfrm>
            <a:off x="5177482" y="84409"/>
            <a:ext cx="168051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952" dirty="0">
                <a:solidFill>
                  <a:srgbClr val="0B4B7F"/>
                </a:solidFill>
                <a:latin typeface="Trebuchet MS" pitchFamily="34" charset="0"/>
              </a:rPr>
              <a:t>www.platinumdata.it</a:t>
            </a:r>
            <a:endParaRPr lang="it-IT" sz="952" dirty="0">
              <a:solidFill>
                <a:srgbClr val="0B4B7F"/>
              </a:solidFill>
            </a:endParaRPr>
          </a:p>
          <a:p>
            <a:pPr fontAlgn="base"/>
            <a:endParaRPr lang="it-IT" sz="952" dirty="0">
              <a:solidFill>
                <a:srgbClr val="0B4B7F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E2EB180-2420-4C95-AE09-6FEE4BE96EDB}"/>
              </a:ext>
            </a:extLst>
          </p:cNvPr>
          <p:cNvSpPr txBox="1"/>
          <p:nvPr/>
        </p:nvSpPr>
        <p:spPr>
          <a:xfrm>
            <a:off x="840428" y="3475672"/>
            <a:ext cx="53022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B4B7F"/>
                </a:solidFill>
              </a:rPr>
              <a:t>Per avere maggiori informazioni visita il nostro sito</a:t>
            </a:r>
          </a:p>
          <a:p>
            <a:pPr algn="ctr"/>
            <a:endParaRPr lang="it-IT" sz="1200" dirty="0">
              <a:solidFill>
                <a:srgbClr val="0B4B7F"/>
              </a:solidFill>
            </a:endParaRPr>
          </a:p>
          <a:p>
            <a:pPr algn="ctr"/>
            <a:r>
              <a:rPr lang="it-IT" sz="1500" b="1" dirty="0">
                <a:solidFill>
                  <a:srgbClr val="0B4B7F"/>
                </a:solidFill>
              </a:rPr>
              <a:t>www.platinumdata.it/software-gestionale-open/</a:t>
            </a:r>
          </a:p>
          <a:p>
            <a:pPr algn="ctr"/>
            <a:endParaRPr lang="it-IT" sz="1500" dirty="0">
              <a:solidFill>
                <a:srgbClr val="0B4B7F"/>
              </a:solidFill>
            </a:endParaRPr>
          </a:p>
          <a:p>
            <a:pPr algn="ctr"/>
            <a:endParaRPr lang="it-IT" sz="1500" dirty="0">
              <a:solidFill>
                <a:srgbClr val="0B4B7F"/>
              </a:solidFill>
            </a:endParaRPr>
          </a:p>
          <a:p>
            <a:pPr algn="ctr"/>
            <a:endParaRPr lang="it-IT" sz="1500" dirty="0">
              <a:solidFill>
                <a:srgbClr val="0B4B7F"/>
              </a:solidFill>
            </a:endParaRPr>
          </a:p>
          <a:p>
            <a:pPr algn="ctr"/>
            <a:r>
              <a:rPr lang="it-IT" sz="1200" dirty="0">
                <a:solidFill>
                  <a:srgbClr val="0B4B7F"/>
                </a:solidFill>
              </a:rPr>
              <a:t>Oppure contattaci</a:t>
            </a:r>
          </a:p>
          <a:p>
            <a:pPr algn="ctr"/>
            <a:endParaRPr lang="it-IT" sz="1500" dirty="0">
              <a:solidFill>
                <a:srgbClr val="0B4B7F"/>
              </a:solidFill>
            </a:endParaRPr>
          </a:p>
          <a:p>
            <a:pPr algn="ctr"/>
            <a:endParaRPr lang="it-IT" sz="1500" dirty="0">
              <a:solidFill>
                <a:srgbClr val="0B4B7F"/>
              </a:solidFill>
            </a:endParaRPr>
          </a:p>
          <a:p>
            <a:pPr algn="ctr"/>
            <a:r>
              <a:rPr lang="it-IT" sz="1500" dirty="0">
                <a:solidFill>
                  <a:srgbClr val="0B4B7F"/>
                </a:solidFill>
              </a:rPr>
              <a:t>       011 738 1348 </a:t>
            </a:r>
          </a:p>
          <a:p>
            <a:pPr algn="ctr"/>
            <a:r>
              <a:rPr lang="it-IT" sz="1500" dirty="0">
                <a:solidFill>
                  <a:srgbClr val="0B4B7F"/>
                </a:solidFill>
              </a:rPr>
              <a:t>     </a:t>
            </a:r>
            <a:r>
              <a:rPr lang="it-IT" sz="1200" dirty="0">
                <a:solidFill>
                  <a:srgbClr val="0B4B7F"/>
                </a:solidFill>
              </a:rPr>
              <a:t>(opzione 1)</a:t>
            </a:r>
          </a:p>
          <a:p>
            <a:pPr algn="ctr"/>
            <a:endParaRPr lang="it-IT" sz="1500" dirty="0">
              <a:solidFill>
                <a:srgbClr val="0B4B7F"/>
              </a:solidFill>
            </a:endParaRPr>
          </a:p>
          <a:p>
            <a:pPr algn="ctr"/>
            <a:r>
              <a:rPr lang="it-IT" sz="1500" dirty="0">
                <a:solidFill>
                  <a:srgbClr val="0B4B7F"/>
                </a:solidFill>
              </a:rPr>
              <a:t>         commerciale@platinumdata.it</a:t>
            </a:r>
          </a:p>
        </p:txBody>
      </p:sp>
    </p:spTree>
    <p:extLst>
      <p:ext uri="{BB962C8B-B14F-4D97-AF65-F5344CB8AC3E}">
        <p14:creationId xmlns:p14="http://schemas.microsoft.com/office/powerpoint/2010/main" val="329241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5">
            <a:extLst>
              <a:ext uri="{FF2B5EF4-FFF2-40B4-BE49-F238E27FC236}">
                <a16:creationId xmlns:a16="http://schemas.microsoft.com/office/drawing/2014/main" id="{9B767C13-AC8A-4CB6-AE08-5D3ADA3C7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5" y="232985"/>
            <a:ext cx="50321" cy="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36" dirty="0"/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5814F23F-1395-4A58-A2BA-CE6187653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5" y="113032"/>
            <a:ext cx="50321" cy="41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9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299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altLang="it-IT" sz="435" dirty="0">
              <a:latin typeface="Arial" panose="020B0604020202020204" pitchFamily="34" charset="0"/>
            </a:endParaRPr>
          </a:p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490" dirty="0">
                <a:latin typeface="Arial" panose="020B0604020202020204" pitchFamily="34" charset="0"/>
              </a:rPr>
            </a:br>
            <a:endParaRPr lang="it-IT" altLang="it-IT" sz="490" dirty="0">
              <a:latin typeface="Arial" panose="020B0604020202020204" pitchFamily="34" charset="0"/>
            </a:endParaRPr>
          </a:p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490" dirty="0">
              <a:latin typeface="Arial" panose="020B0604020202020204" pitchFamily="34" charset="0"/>
            </a:endParaRP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26874041-7E9A-4D7A-B751-CC58922A2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5" y="230243"/>
            <a:ext cx="50321" cy="17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490" dirty="0">
              <a:latin typeface="Arial" panose="020B0604020202020204" pitchFamily="34" charset="0"/>
            </a:endParaRPr>
          </a:p>
          <a:p>
            <a:pPr defTabSz="248808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490" dirty="0">
              <a:latin typeface="Arial" panose="020B0604020202020204" pitchFamily="34" charset="0"/>
            </a:endParaRPr>
          </a:p>
        </p:txBody>
      </p:sp>
      <p:sp>
        <p:nvSpPr>
          <p:cNvPr id="43" name="Rectangle 33">
            <a:extLst>
              <a:ext uri="{FF2B5EF4-FFF2-40B4-BE49-F238E27FC236}">
                <a16:creationId xmlns:a16="http://schemas.microsoft.com/office/drawing/2014/main" id="{9962A265-A690-48CF-992F-8BB35706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5" y="295197"/>
            <a:ext cx="50321" cy="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885" tIns="12442" rIns="24885" bIns="12442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36" dirty="0"/>
          </a:p>
        </p:txBody>
      </p:sp>
    </p:spTree>
    <p:extLst>
      <p:ext uri="{BB962C8B-B14F-4D97-AF65-F5344CB8AC3E}">
        <p14:creationId xmlns:p14="http://schemas.microsoft.com/office/powerpoint/2010/main" val="108481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</TotalTime>
  <Words>310</Words>
  <Application>Microsoft Office PowerPoint</Application>
  <PresentationFormat>A4 (21x29,7 cm)</PresentationFormat>
  <Paragraphs>74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Samira Spanò - Platinumdata s.r.l.</dc:creator>
  <cp:lastModifiedBy>Samira Spanò - Platinumdata s.r.l.</cp:lastModifiedBy>
  <cp:revision>103</cp:revision>
  <cp:lastPrinted>2020-10-13T10:17:42Z</cp:lastPrinted>
  <dcterms:created xsi:type="dcterms:W3CDTF">2020-10-12T07:21:56Z</dcterms:created>
  <dcterms:modified xsi:type="dcterms:W3CDTF">2020-10-26T11:17:53Z</dcterms:modified>
</cp:coreProperties>
</file>