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6858000" cy="9144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250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838D59-5A4C-41AA-B676-08A83C88B68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8717C04-1516-42CF-B526-121A933655EF}" type="pres">
      <dgm:prSet presAssocID="{E6838D59-5A4C-41AA-B676-08A83C88B6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156CFA7E-A6AF-4668-A98D-67DAC903F4C7}" type="presOf" srcId="{E6838D59-5A4C-41AA-B676-08A83C88B68A}" destId="{F8717C04-1516-42CF-B526-121A933655EF}" srcOrd="0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68CAFF9E-2708-4CA4-87F6-3EEDF8F73A48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4FF179F7-5A1E-4BF4-9BA7-90E89B00FDE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351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F179F7-5A1E-4BF4-9BA7-90E89B00FDE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25081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321798" y="4450080"/>
            <a:ext cx="4860036" cy="306832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324788" y="2059749"/>
            <a:ext cx="4860036" cy="23368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4579144" y="0"/>
            <a:ext cx="2278856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4350" y="4778450"/>
            <a:ext cx="4972050" cy="2435151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14350" y="3314400"/>
            <a:ext cx="4972050" cy="1422251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00400" y="2133601"/>
            <a:ext cx="2743200" cy="603461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7315200"/>
            <a:ext cx="303014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3483769" y="7315200"/>
            <a:ext cx="3031331" cy="11176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342900" y="2022550"/>
            <a:ext cx="303014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022550"/>
            <a:ext cx="3031331" cy="52556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5760"/>
            <a:ext cx="5602986" cy="1524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1580704"/>
            <a:ext cx="2400300" cy="973667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342900" y="285899"/>
            <a:ext cx="2057400" cy="12192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42900" y="2641600"/>
            <a:ext cx="5314950" cy="508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117336" y="8562753"/>
            <a:ext cx="571500" cy="486833"/>
          </a:xfrm>
        </p:spPr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67549" y="2274279"/>
            <a:ext cx="2290401" cy="1671744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799221" y="1359876"/>
            <a:ext cx="3086100" cy="54864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167550" y="3998354"/>
            <a:ext cx="2290400" cy="3551309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342900" y="8562753"/>
            <a:ext cx="1600200" cy="486833"/>
          </a:xfrm>
        </p:spPr>
        <p:txBody>
          <a:bodyPr/>
          <a:lstStyle/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6336168"/>
            <a:ext cx="6858000" cy="281728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5486400" y="0"/>
            <a:ext cx="1371600" cy="9144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5600700" cy="1524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5600700" cy="603461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342900" y="8562753"/>
            <a:ext cx="1600200" cy="486833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BA2AF1-E2BC-4330-A29B-077C21936637}" type="datetimeFigureOut">
              <a:rPr lang="it-IT" smtClean="0"/>
              <a:t>15/01/2018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343150" y="8562753"/>
            <a:ext cx="2171700" cy="486833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6115050" y="8562753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DEDC626-AC75-4413-AE1C-CA3F3EE8AE11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4.wdp"/><Relationship Id="rId3" Type="http://schemas.openxmlformats.org/officeDocument/2006/relationships/image" Target="../media/image7.jpeg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microsoft.com/office/2007/relationships/hdphoto" Target="../media/hdphoto3.wdp"/><Relationship Id="rId5" Type="http://schemas.openxmlformats.org/officeDocument/2006/relationships/image" Target="../media/image8.png"/><Relationship Id="rId4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hdphoto" Target="../media/hdphoto6.wdp"/><Relationship Id="rId18" Type="http://schemas.openxmlformats.org/officeDocument/2006/relationships/hyperlink" Target="http://www.platinumdata.it/" TargetMode="External"/><Relationship Id="rId3" Type="http://schemas.openxmlformats.org/officeDocument/2006/relationships/image" Target="../media/image10.jpeg"/><Relationship Id="rId7" Type="http://schemas.openxmlformats.org/officeDocument/2006/relationships/diagramColors" Target="../diagrams/colors1.xml"/><Relationship Id="rId12" Type="http://schemas.openxmlformats.org/officeDocument/2006/relationships/image" Target="../media/image13.png"/><Relationship Id="rId17" Type="http://schemas.openxmlformats.org/officeDocument/2006/relationships/hyperlink" Target="mailto:%3ccommerciale@platinumdata.it%3e" TargetMode="External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microsoft.com/office/2007/relationships/hdphoto" Target="../media/hdphoto5.wdp"/><Relationship Id="rId5" Type="http://schemas.openxmlformats.org/officeDocument/2006/relationships/diagramLayout" Target="../diagrams/layout1.xml"/><Relationship Id="rId15" Type="http://schemas.microsoft.com/office/2007/relationships/hdphoto" Target="../media/hdphoto7.wdp"/><Relationship Id="rId10" Type="http://schemas.openxmlformats.org/officeDocument/2006/relationships/image" Target="../media/image12.png"/><Relationship Id="rId4" Type="http://schemas.openxmlformats.org/officeDocument/2006/relationships/diagramData" Target="../diagrams/data1.xml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3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5" y="4479786"/>
            <a:ext cx="6885432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33600" y="3016270"/>
            <a:ext cx="6876289" cy="464611"/>
          </a:xfrm>
        </p:spPr>
        <p:txBody>
          <a:bodyPr>
            <a:normAutofit/>
          </a:bodyPr>
          <a:lstStyle/>
          <a:p>
            <a:pPr algn="l"/>
            <a:r>
              <a:rPr lang="it-IT" b="1" dirty="0">
                <a:solidFill>
                  <a:srgbClr val="00B0F0"/>
                </a:solidFill>
                <a:effectLst>
                  <a:reflection blurRad="6350" stA="60000" endA="900" endPos="58000" dir="5400000" sy="-100000" algn="bl" rotWithShape="0"/>
                </a:effectLst>
                <a:latin typeface="Trebuchet MS" pitchFamily="34" charset="0"/>
              </a:rPr>
              <a:t>GESTIONALE OPEN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5372" y="3044762"/>
            <a:ext cx="784310" cy="436119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10" name="CasellaDiTesto 9"/>
          <p:cNvSpPr txBox="1"/>
          <p:nvPr/>
        </p:nvSpPr>
        <p:spPr>
          <a:xfrm>
            <a:off x="526461" y="51054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spc="50" dirty="0">
                <a:ln w="12700" cmpd="sng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Trebuchet MS" pitchFamily="34" charset="0"/>
              </a:rPr>
              <a:t>UN UNICO GESTIONALE  CHE INTEGRA TUTTI I PROCESSI DI BUSINESS DELLA TUA AZIENDA </a:t>
            </a:r>
          </a:p>
        </p:txBody>
      </p:sp>
      <p:sp>
        <p:nvSpPr>
          <p:cNvPr id="8" name="Rettangolo 7"/>
          <p:cNvSpPr/>
          <p:nvPr/>
        </p:nvSpPr>
        <p:spPr>
          <a:xfrm>
            <a:off x="2362200" y="8763000"/>
            <a:ext cx="1752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900" dirty="0">
                <a:solidFill>
                  <a:srgbClr val="00B0F0"/>
                </a:solidFill>
                <a:latin typeface="Trebuchet MS" pitchFamily="34" charset="0"/>
              </a:rPr>
              <a:t>www.gestionaleopen.org</a:t>
            </a:r>
            <a:endParaRPr lang="it-IT" dirty="0">
              <a:solidFill>
                <a:srgbClr val="00B0F0"/>
              </a:solidFill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CD0C2F7-2622-430A-AD1D-C2769B3029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04800"/>
            <a:ext cx="2558772" cy="255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51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96"/>
    </mc:Choice>
    <mc:Fallback>
      <p:transition spd="slow" advTm="269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171045" y="1600200"/>
            <a:ext cx="616004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it-IT" sz="1400" dirty="0">
                <a:solidFill>
                  <a:srgbClr val="00B0F0"/>
                </a:solidFill>
                <a:latin typeface="Trebuchet MS" pitchFamily="34" charset="0"/>
              </a:rPr>
              <a:t>Cos’è un Gestionale Aziendale?</a:t>
            </a:r>
          </a:p>
          <a:p>
            <a:pPr marL="36576" indent="0">
              <a:buNone/>
            </a:pPr>
            <a:endParaRPr lang="it-IT" sz="800" dirty="0">
              <a:solidFill>
                <a:srgbClr val="00B0F0"/>
              </a:solidFill>
              <a:latin typeface="Trebuchet MS" pitchFamily="34" charset="0"/>
            </a:endParaRPr>
          </a:p>
          <a:p>
            <a:pPr marL="36576" indent="0">
              <a:spcBef>
                <a:spcPts val="0"/>
              </a:spcBef>
              <a:buNone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L’Enterprise Resource Planning (ERP) o Gestionale aziendale è un software integrato che permette alle aziende di gestire le attività aziendali con lo scopo di favorire la tracciabilità</a:t>
            </a:r>
          </a:p>
          <a:p>
            <a:pPr marL="36576" indent="0">
              <a:spcBef>
                <a:spcPts val="0"/>
              </a:spcBef>
              <a:buNone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di ogni elemento in qualsiasi momento, ottimizzando così tempi e costi. </a:t>
            </a:r>
          </a:p>
          <a:p>
            <a:pPr marL="36576" indent="0">
              <a:spcBef>
                <a:spcPts val="0"/>
              </a:spcBef>
              <a:buNone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36576" indent="0">
              <a:buNone/>
            </a:pPr>
            <a:r>
              <a:rPr lang="it-IT" sz="1400" dirty="0">
                <a:solidFill>
                  <a:srgbClr val="00B0F0"/>
                </a:solidFill>
                <a:latin typeface="Trebuchet MS" pitchFamily="34" charset="0"/>
              </a:rPr>
              <a:t>Perché Gestionale Open?</a:t>
            </a:r>
            <a:br>
              <a:rPr lang="it-IT" sz="1400" dirty="0">
                <a:solidFill>
                  <a:srgbClr val="00B0F0"/>
                </a:solidFill>
                <a:latin typeface="Trebuchet MS" pitchFamily="34" charset="0"/>
              </a:rPr>
            </a:br>
            <a:endParaRPr lang="it-IT" sz="1400" dirty="0">
              <a:solidFill>
                <a:srgbClr val="00B0F0"/>
              </a:solidFill>
              <a:latin typeface="Trebuchet MS" pitchFamily="34" charset="0"/>
            </a:endParaRPr>
          </a:p>
          <a:p>
            <a:pPr marL="36576" indent="0" fontAlgn="base">
              <a:buNone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Perché ti permette di sostituire i tuoi vecchi “programmi dipartimentali” (software per il solo magazzino, la sola amministrazione, ecc.), o il tuo vecchio sistema “gestionali”,  con un unico ERP che gestisce in modo sinergico tutti i processi aziendali(ordini, contabilità, magazzino, vendite ecc..) permettendoti così di operare in un contesto unico e uniforme.</a:t>
            </a:r>
          </a:p>
          <a:p>
            <a:pPr marL="36576" indent="0" fontAlgn="base">
              <a:buNone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Grazie alle proprie conoscenze  Platinumdata può offrire un supporto completo di analisi, installazione e configurazione del software gestionale.</a:t>
            </a:r>
            <a:b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endParaRPr lang="it-IT" sz="11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36576" indent="0" fontAlgn="base">
              <a:buNone/>
            </a:pPr>
            <a:r>
              <a:rPr lang="it-IT" sz="1400" dirty="0">
                <a:solidFill>
                  <a:srgbClr val="00B0F0"/>
                </a:solidFill>
                <a:latin typeface="Trebuchet MS" pitchFamily="34" charset="0"/>
              </a:rPr>
              <a:t>Vantaggi</a:t>
            </a:r>
          </a:p>
          <a:p>
            <a:pPr marL="36576" indent="0" fontAlgn="base">
              <a:buNone/>
            </a:pPr>
            <a:endParaRPr lang="it-IT" sz="1400" dirty="0">
              <a:solidFill>
                <a:srgbClr val="00B0F0"/>
              </a:solidFill>
              <a:latin typeface="Trebuchet MS" pitchFamily="34" charset="0"/>
            </a:endParaRPr>
          </a:p>
          <a:p>
            <a:pPr marL="36576" indent="0" fontAlgn="base">
              <a:buNone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Platinumdata ha ricercato e scelto per i suoi clienti PMI Gestionale Open per svariati motivi:</a:t>
            </a:r>
          </a:p>
          <a:p>
            <a:pPr marL="36576" indent="0" fontAlgn="base">
              <a:buNone/>
            </a:pPr>
            <a:endParaRPr lang="it-IT" sz="11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fontAlgn="base">
              <a:buFont typeface="Wingdings" pitchFamily="2" charset="2"/>
              <a:buChar char="ü"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E’ </a:t>
            </a: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Professionale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in quanto le caratteristiche del programma permettono la gestione  multiutente,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multiaziendale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multivaluta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e multilingua.</a:t>
            </a:r>
          </a:p>
          <a:p>
            <a:pPr fontAlgn="base">
              <a:buFont typeface="Wingdings" pitchFamily="2" charset="2"/>
              <a:buChar char="ü"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E’ </a:t>
            </a: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Versatile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ovvero funzionante con i sistemi operativi Windows e Linux/Samba e utilizzabile per tutti i tipi di gestione: fiscale, finanziaria, commerciale e produttiva.</a:t>
            </a:r>
            <a:endParaRPr lang="it-IT" sz="1100" dirty="0">
              <a:solidFill>
                <a:srgbClr val="00B0F0"/>
              </a:solidFill>
              <a:latin typeface="Trebuchet MS" pitchFamily="34" charset="0"/>
            </a:endParaRPr>
          </a:p>
          <a:p>
            <a:pPr marL="398463" indent="-339725" fontAlgn="base">
              <a:buFont typeface="Wingdings" pitchFamily="2" charset="2"/>
              <a:buChar char="ü"/>
            </a:pP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E’</a:t>
            </a:r>
            <a:r>
              <a:rPr lang="it-IT" sz="11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Integrato</a:t>
            </a:r>
            <a:r>
              <a:rPr lang="it-IT" sz="1100" dirty="0">
                <a:solidFill>
                  <a:srgbClr val="00B0F0"/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ed integrabile con i software commerciai più diffusi, inoltre presenta la possibilità di esportare i dati in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excel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txt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xml e html.</a:t>
            </a:r>
          </a:p>
          <a:p>
            <a:pPr marL="398463" indent="-339725" fontAlgn="base"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Assistenza Capillare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sul territorio italiano.</a:t>
            </a:r>
          </a:p>
          <a:p>
            <a:pPr marL="398463" indent="-339725" fontAlgn="base">
              <a:buFont typeface="Wingdings" pitchFamily="2" charset="2"/>
              <a:buChar char="ü"/>
            </a:pPr>
            <a:endParaRPr lang="it-IT" sz="11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fontAlgn="base"/>
            <a:endParaRPr lang="it-IT" sz="1200" dirty="0">
              <a:solidFill>
                <a:srgbClr val="00B0F0"/>
              </a:solidFill>
              <a:latin typeface="Trebuchet MS" pitchFamily="34" charset="0"/>
            </a:endParaRPr>
          </a:p>
          <a:p>
            <a:pPr fontAlgn="base"/>
            <a:endParaRPr lang="it-IT" sz="1200" dirty="0">
              <a:solidFill>
                <a:srgbClr val="00B0F0"/>
              </a:solidFill>
              <a:latin typeface="Trebuchet MS" pitchFamily="34" charset="0"/>
            </a:endParaRPr>
          </a:p>
          <a:p>
            <a:pPr marL="36513" indent="420688" fontAlgn="base">
              <a:buNone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ü"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ü"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ü"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algn="r">
              <a:buFont typeface="Wingdings" pitchFamily="2" charset="2"/>
              <a:buChar char="ü"/>
            </a:pP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9" name="Immagin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-14591"/>
            <a:ext cx="3200400" cy="2077578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860" y="6858000"/>
            <a:ext cx="1676400" cy="121442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6" name="Rettangolo 5"/>
          <p:cNvSpPr/>
          <p:nvPr/>
        </p:nvSpPr>
        <p:spPr>
          <a:xfrm>
            <a:off x="2438400" y="8855223"/>
            <a:ext cx="1752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900" dirty="0">
                <a:solidFill>
                  <a:srgbClr val="00B0F0"/>
                </a:solidFill>
                <a:latin typeface="Trebuchet MS" pitchFamily="34" charset="0"/>
              </a:rPr>
              <a:t>www.gestionaleopen.org</a:t>
            </a: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15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 advTm="4692">
        <p:fade/>
      </p:transition>
    </mc:Choice>
    <mc:Fallback>
      <p:transition spd="med" advTm="4692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Risultati immagini per fattura icon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13" y="457200"/>
            <a:ext cx="475282" cy="475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magine 2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4" y="7162800"/>
            <a:ext cx="737251" cy="534562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8133" y="-8276"/>
            <a:ext cx="1074068" cy="525462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00B0F0"/>
                </a:solidFill>
                <a:latin typeface="Trebuchet MS" pitchFamily="34" charset="0"/>
              </a:rPr>
              <a:t>Moduli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543067" y="304800"/>
            <a:ext cx="5923584" cy="86946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B0F0"/>
                </a:solidFill>
                <a:latin typeface="Trebuchet MS" pitchFamily="34" charset="0"/>
              </a:rPr>
              <a:t> </a:t>
            </a:r>
          </a:p>
          <a:p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ARCHIVI</a:t>
            </a:r>
          </a:p>
          <a:p>
            <a:endParaRPr lang="it-IT" sz="900" b="1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Il modulo archivi consente la gestione delle anagrafiche che vengono utilizzate </a:t>
            </a: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dalla procedura. Queste tabelle si possono compilare interattivamente durante le </a:t>
            </a: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fasi operative, quando se ne riscontra la necessità.</a:t>
            </a:r>
          </a:p>
          <a:p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CONTABILITA’</a:t>
            </a:r>
          </a:p>
          <a:p>
            <a:endParaRPr lang="it-IT" sz="9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Go permette la gestione ed il controllo di ogni aspetto della contabilità secondo quanto previsto dalla fiscalità italiana</a:t>
            </a:r>
          </a:p>
          <a:p>
            <a:endParaRPr lang="it-IT" sz="11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Regimi contabili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</a:t>
            </a:r>
            <a:r>
              <a:rPr lang="it-IT" sz="11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partita doppia, semplificata, per cassa.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Gestione analitica</a:t>
            </a:r>
            <a:r>
              <a:rPr lang="it-IT" sz="11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Gestione, controllo e stampa  situazioni e bilanci dei centri di costo con la Gestione Analitica.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Scadenziari</a:t>
            </a:r>
            <a:r>
              <a:rPr lang="it-IT" sz="11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Interrogazione e stampa scadenziari, distinte incassi / pagamenti / titoli, flussi elettronici, invio estratto conto, analisi esposizione temporale, gestione solleciti.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Percipienti</a:t>
            </a:r>
            <a:r>
              <a:rPr lang="it-IT" sz="11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Situazione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percipenti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passivi e attivi. Gestione, controllo, stampe e flussi telematici.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Statistiche </a:t>
            </a:r>
            <a:r>
              <a:rPr lang="it-IT" sz="11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Stampe e grafici di analisi statistiche del fatturato e dei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sottoconti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economici con raffronto fra esercizi diversi, analisi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cashflow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riepilogativo e analitico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Contabilità direzionale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 bilanci riclassificati, Gestione budget , Prima nota provvisoria, Gestione competenze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Regimi IVA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 e liquidazione Iva per: gestione multiattività, agricoltura, spedizionieri, del margine globale e analitica, forfettaria, ventilazione, pro rata, esigibilità differita, reverse editoria.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Regimi contabili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Partita doppia – semplificata – per cassa.</a:t>
            </a:r>
          </a:p>
          <a:p>
            <a:pPr marL="285750" indent="-285750">
              <a:buClr>
                <a:schemeClr val="bg1">
                  <a:lumMod val="65000"/>
                  <a:lumOff val="35000"/>
                </a:schemeClr>
              </a:buClr>
              <a:buFont typeface="Wingdings" pitchFamily="2" charset="2"/>
              <a:buChar char="ü"/>
            </a:pPr>
            <a:r>
              <a:rPr lang="it-IT" sz="1100" b="1" dirty="0">
                <a:solidFill>
                  <a:srgbClr val="00B0F0"/>
                </a:solidFill>
                <a:latin typeface="Trebuchet MS" pitchFamily="34" charset="0"/>
              </a:rPr>
              <a:t>Flussi telematici 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Comunicazione iva,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Intrastat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Certificazione unica, Comunicazione polivalente – Presentazione di distinte di incasso e pagamento (SEPA, R.I.B.A., M.A.V., R.I.D. ordinario e veloce) - Invio dichiarazioni lettere d’intento.</a:t>
            </a:r>
            <a:endParaRPr lang="it-IT" sz="1100" b="1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endParaRPr lang="it-IT" sz="1100" b="1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VENDITE</a:t>
            </a:r>
          </a:p>
          <a:p>
            <a:endParaRPr lang="it-IT" sz="900" b="1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L' emissione dei documenti con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profilazione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a seconda della necessità in cinque lingue, la navigazione interattiva dal documento derivato o di origine ed il collegamento con altri moduli, garantiscono una rapida consultazione e analisi </a:t>
            </a:r>
          </a:p>
          <a:p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delle vendite.</a:t>
            </a:r>
            <a:br>
              <a:rPr lang="it-IT" sz="10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r>
              <a:rPr lang="it-IT" sz="8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  </a:t>
            </a:r>
          </a:p>
          <a:p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ACQUISTI</a:t>
            </a:r>
          </a:p>
          <a:p>
            <a:endParaRPr lang="it-IT" sz="900" b="1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174625" indent="-115888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Il modulo acquisti, con l'emissione dei documenti in cinque lingue </a:t>
            </a:r>
          </a:p>
          <a:p>
            <a:pPr marL="174625" indent="-115888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e la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gestioneintegrata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del magazzino consente un controllo</a:t>
            </a:r>
          </a:p>
          <a:p>
            <a:pPr marL="174625" indent="-115888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costante dei costi.</a:t>
            </a:r>
            <a:br>
              <a:rPr lang="it-IT" sz="10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r>
              <a:rPr lang="it-IT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</a:t>
            </a: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  <p:sp>
        <p:nvSpPr>
          <p:cNvPr id="20" name="AutoShape 7" descr="Risultati immagini per calculator ic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13" y="1675476"/>
            <a:ext cx="381923" cy="381923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93" y="5941328"/>
            <a:ext cx="473562" cy="473562"/>
          </a:xfrm>
          <a:prstGeom prst="rect">
            <a:avLst/>
          </a:prstGeom>
        </p:spPr>
      </p:pic>
      <p:sp>
        <p:nvSpPr>
          <p:cNvPr id="18" name="Rettangolo 17"/>
          <p:cNvSpPr/>
          <p:nvPr/>
        </p:nvSpPr>
        <p:spPr>
          <a:xfrm>
            <a:off x="2438400" y="8855223"/>
            <a:ext cx="17526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it-IT" sz="900" dirty="0">
                <a:solidFill>
                  <a:srgbClr val="00B0F0"/>
                </a:solidFill>
                <a:latin typeface="Trebuchet MS" pitchFamily="34" charset="0"/>
              </a:rPr>
              <a:t>www.gestionaleopen.org</a:t>
            </a:r>
            <a:endParaRPr lang="it-IT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095439"/>
      </p:ext>
    </p:extLst>
  </p:cSld>
  <p:clrMapOvr>
    <a:masterClrMapping/>
  </p:clrMapOvr>
  <p:transition spd="slow" advTm="4989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3" y="1524000"/>
            <a:ext cx="580726" cy="580726"/>
          </a:xfrm>
          <a:prstGeom prst="rect">
            <a:avLst/>
          </a:prstGeom>
        </p:spPr>
      </p:pic>
      <p:graphicFrame>
        <p:nvGraphicFramePr>
          <p:cNvPr id="4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197763"/>
              </p:ext>
            </p:extLst>
          </p:nvPr>
        </p:nvGraphicFramePr>
        <p:xfrm>
          <a:off x="342900" y="2133600"/>
          <a:ext cx="5600700" cy="6034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ttangolo 1"/>
          <p:cNvSpPr/>
          <p:nvPr/>
        </p:nvSpPr>
        <p:spPr>
          <a:xfrm>
            <a:off x="1714500" y="2309843"/>
            <a:ext cx="3429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b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</a:br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2"/>
          <a:stretch/>
        </p:blipFill>
        <p:spPr>
          <a:xfrm>
            <a:off x="89403" y="2645923"/>
            <a:ext cx="631901" cy="509554"/>
          </a:xfrm>
          <a:prstGeom prst="rect">
            <a:avLst/>
          </a:prstGeom>
        </p:spPr>
      </p:pic>
      <p:pic>
        <p:nvPicPr>
          <p:cNvPr id="13" name="Immagine 12"/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9" y="3810000"/>
            <a:ext cx="461951" cy="461951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228600" y="152400"/>
            <a:ext cx="5943600" cy="918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33363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PRODUZIONE</a:t>
            </a:r>
          </a:p>
          <a:p>
            <a:endParaRPr lang="it-IT" sz="900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Il modulo produzione consente la pianificazione dei fabbisogni dei materiali e </a:t>
            </a: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l'analisi delle risorse; l'analisi dello stato di avanzamento dei cicli produttivi con </a:t>
            </a: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fasi interne ed esterne; il carico automatico a magazzino del prodotto finito e dei semilavorati valorizzati e lo scarico delle componenti. Sono disponibili diverse metodologie di gestione avanzamento produzione.</a:t>
            </a:r>
          </a:p>
          <a:p>
            <a:pPr indent="233363"/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indent="233363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COMMESSE</a:t>
            </a:r>
          </a:p>
          <a:p>
            <a:pPr marL="282575" indent="58738"/>
            <a:endParaRPr lang="it-IT" sz="9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Consuntivazione delle commesse in tempo reale con richiamo immediato a video dei dati riproducibili in un bilancio di commessa per l'identificazione del margine.</a:t>
            </a:r>
            <a:br>
              <a:rPr lang="it-IT" sz="10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indent="282575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MAGAZZINO</a:t>
            </a:r>
          </a:p>
          <a:p>
            <a:endParaRPr lang="it-IT" sz="9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Il modulo magazzino consente di gestire i movimenti dei materiali e di controllarne giacenze e valorizzazioni; è possibile gestire giacenze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multideposito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e giacenze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multiubicazione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, tracciare lotti e serial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number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.</a:t>
            </a:r>
          </a:p>
          <a:p>
            <a:pPr marL="282575"/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ASSISTENZA</a:t>
            </a:r>
          </a:p>
          <a:p>
            <a:pPr marL="282575"/>
            <a:endParaRPr lang="it-IT" sz="9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L'assistenza tecnica viene utilizzata per catalogare i contratti di un parco di macchinari o di servizi specificando le condizioni di abbonamento da applicare agli utenti con la possibilità di gestire tutti gli interventi eseguiti sulle configurazioni o sul parco non ancora in assistenza.</a:t>
            </a:r>
          </a:p>
          <a:p>
            <a:pPr marL="282575"/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SISTEMA</a:t>
            </a:r>
          </a:p>
          <a:p>
            <a:pPr marL="282575"/>
            <a:endParaRPr lang="it-IT" sz="900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Il modulo comprende la parte di </a:t>
            </a:r>
            <a:r>
              <a:rPr lang="it-IT" sz="11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profilazione</a:t>
            </a:r>
            <a:r>
              <a:rPr lang="it-IT" sz="11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 e autorizzazione degli utenti e la gestione di alcune specifiche funzionalità da approfondire con il responsabile della gestione aziendale.</a:t>
            </a:r>
          </a:p>
          <a:p>
            <a:pPr marL="282575"/>
            <a:endParaRPr lang="it-IT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282575"/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  <a:t>ALTRI MODULI</a:t>
            </a:r>
          </a:p>
          <a:p>
            <a:pPr marL="282575"/>
            <a:endParaRPr lang="it-IT" sz="900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Reso Materiale Utilizzato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Archiviazione Documenti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Gestione Spedizionieri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Vettori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Controllo Qualità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Vending</a:t>
            </a:r>
            <a:endParaRPr lang="it-IT" sz="12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Vuoti</a:t>
            </a:r>
          </a:p>
          <a:p>
            <a:pPr marL="568325" indent="-285750">
              <a:buFont typeface="Wingdings" pitchFamily="2" charset="2"/>
              <a:buChar char="ü"/>
            </a:pPr>
            <a:r>
              <a:rPr lang="it-IT" sz="12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  <a:t>Riparazione c/Terzi</a:t>
            </a:r>
          </a:p>
          <a:p>
            <a:pPr marL="282575"/>
            <a:endParaRPr lang="it-IT" dirty="0">
              <a:solidFill>
                <a:schemeClr val="tx2">
                  <a:lumMod val="50000"/>
                </a:schemeClr>
              </a:solidFill>
              <a:latin typeface="Trebuchet MS" pitchFamily="34" charset="0"/>
            </a:endParaRPr>
          </a:p>
          <a:p>
            <a:pPr marL="282575"/>
            <a:br>
              <a:rPr lang="it-IT" dirty="0">
                <a:solidFill>
                  <a:schemeClr val="tx2">
                    <a:lumMod val="50000"/>
                  </a:schemeClr>
                </a:solidFill>
                <a:latin typeface="Trebuchet MS" pitchFamily="34" charset="0"/>
              </a:rPr>
            </a:br>
            <a:br>
              <a:rPr lang="it-IT" sz="1000" dirty="0">
                <a:solidFill>
                  <a:schemeClr val="bg1">
                    <a:lumMod val="75000"/>
                    <a:lumOff val="25000"/>
                  </a:schemeClr>
                </a:solidFill>
                <a:latin typeface="Trebuchet MS" pitchFamily="34" charset="0"/>
              </a:rPr>
            </a:br>
            <a:endParaRPr lang="it-IT" sz="1000" dirty="0">
              <a:solidFill>
                <a:schemeClr val="bg1">
                  <a:lumMod val="75000"/>
                  <a:lumOff val="25000"/>
                </a:schemeClr>
              </a:solidFill>
              <a:latin typeface="Trebuchet MS" pitchFamily="34" charset="0"/>
            </a:endParaRPr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57" y="55934"/>
            <a:ext cx="419100" cy="419100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15" y="5105400"/>
            <a:ext cx="536875" cy="536875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42" y="6216730"/>
            <a:ext cx="577930" cy="577930"/>
          </a:xfrm>
          <a:prstGeom prst="rect">
            <a:avLst/>
          </a:prstGeom>
        </p:spPr>
      </p:pic>
      <p:graphicFrame>
        <p:nvGraphicFramePr>
          <p:cNvPr id="17" name="Tabel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521905"/>
              </p:ext>
            </p:extLst>
          </p:nvPr>
        </p:nvGraphicFramePr>
        <p:xfrm>
          <a:off x="117021" y="8642949"/>
          <a:ext cx="6584006" cy="33099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321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0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099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Platinumdata</a:t>
                      </a:r>
                      <a:r>
                        <a:rPr lang="it-IT" sz="1000" b="0" baseline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 S.r.l.</a:t>
                      </a:r>
                      <a:endParaRPr lang="it-IT" sz="100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Tel. 011.738.13.48</a:t>
                      </a:r>
                    </a:p>
                  </a:txBody>
                  <a:tcPr marL="65187" marR="651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it-IT" sz="1000" b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Via Goito 51/A</a:t>
                      </a: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/>
                        <a:buNone/>
                      </a:pPr>
                      <a:r>
                        <a:rPr lang="it-IT" sz="1000" b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</a:rPr>
                        <a:t>10095 Grugliasco (TO</a:t>
                      </a:r>
                      <a:endParaRPr lang="it-IT" sz="100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5187" marR="651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Wingdings"/>
                          <a:ea typeface="Times New Roman"/>
                          <a:cs typeface="Arial"/>
                        </a:rPr>
                        <a:t>*</a:t>
                      </a:r>
                      <a:r>
                        <a:rPr lang="it-IT" sz="1000" b="0" dirty="0">
                          <a:solidFill>
                            <a:srgbClr val="808080"/>
                          </a:solidFill>
                          <a:effectLst/>
                          <a:latin typeface="Trebuchet MS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it-IT" sz="1000" b="0" u="sng" dirty="0">
                          <a:solidFill>
                            <a:srgbClr val="808080"/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  <a:hlinkClick r:id="rId17"/>
                        </a:rPr>
                        <a:t>commerciale@platinumdata.it</a:t>
                      </a:r>
                      <a:endParaRPr lang="it-IT" sz="1000" dirty="0"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b="0" dirty="0">
                          <a:solidFill>
                            <a:schemeClr val="bg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Verdana"/>
                          <a:ea typeface="Times New Roman"/>
                          <a:cs typeface="Times New Roman"/>
                          <a:hlinkClick r:id="rId18"/>
                        </a:rPr>
                        <a:t>wwww.platinumdata.it</a:t>
                      </a:r>
                      <a:endParaRPr lang="it-IT" sz="1000" b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  <a:effectLst/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5187" marR="65187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7218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106">
        <p:split orient="vert"/>
      </p:transition>
    </mc:Choice>
    <mc:Fallback>
      <p:transition spd="slow" advTm="5106">
        <p:split orient="vert"/>
      </p:transition>
    </mc:Fallback>
  </mc:AlternateContent>
</p:sld>
</file>

<file path=ppt/theme/theme1.xml><?xml version="1.0" encoding="utf-8"?>
<a:theme xmlns:a="http://schemas.openxmlformats.org/drawingml/2006/main" name="Tecnologia">
  <a:themeElements>
    <a:clrScheme name="Personalizzato 6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B0F0"/>
      </a:hlink>
      <a:folHlink>
        <a:srgbClr val="00B0F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2726</TotalTime>
  <Words>499</Words>
  <Application>Microsoft Office PowerPoint</Application>
  <PresentationFormat>Presentazione su schermo (4:3)</PresentationFormat>
  <Paragraphs>107</Paragraphs>
  <Slides>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3" baseType="lpstr">
      <vt:lpstr>Arial</vt:lpstr>
      <vt:lpstr>Calibri</vt:lpstr>
      <vt:lpstr>Franklin Gothic Book</vt:lpstr>
      <vt:lpstr>Times New Roman</vt:lpstr>
      <vt:lpstr>Trebuchet MS</vt:lpstr>
      <vt:lpstr>Verdana</vt:lpstr>
      <vt:lpstr>Wingdings</vt:lpstr>
      <vt:lpstr>Wingdings 2</vt:lpstr>
      <vt:lpstr>Tecnologia</vt:lpstr>
      <vt:lpstr>Presentazione standard di PowerPoint</vt:lpstr>
      <vt:lpstr>Presentazione standard di PowerPoint</vt:lpstr>
      <vt:lpstr>Moduli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Giulia</dc:creator>
  <cp:lastModifiedBy>melissa zavaglia</cp:lastModifiedBy>
  <cp:revision>68</cp:revision>
  <cp:lastPrinted>2017-01-20T17:25:27Z</cp:lastPrinted>
  <dcterms:created xsi:type="dcterms:W3CDTF">2016-12-22T08:38:43Z</dcterms:created>
  <dcterms:modified xsi:type="dcterms:W3CDTF">2018-01-15T13:48:56Z</dcterms:modified>
</cp:coreProperties>
</file>